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Lexend Deca" panose="020B0604020202020204" charset="0"/>
      <p:regular r:id="rId11"/>
    </p:embeddedFont>
    <p:embeddedFont>
      <p:font typeface="Nefelibata Sans" panose="020B0604020202020204" charset="0"/>
      <p:regular r:id="rId12"/>
    </p:embeddedFont>
    <p:embeddedFont>
      <p:font typeface="Open Sans" panose="020B060603050402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7.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7.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4.svg"/><Relationship Id="rId5" Type="http://schemas.openxmlformats.org/officeDocument/2006/relationships/image" Target="../media/image7.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7.png"/><Relationship Id="rId9"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6602403" y="1905137"/>
            <a:ext cx="2445074" cy="5556987"/>
          </a:xfrm>
          <a:custGeom>
            <a:avLst/>
            <a:gdLst/>
            <a:ahLst/>
            <a:cxnLst/>
            <a:rect l="l" t="t" r="r" b="b"/>
            <a:pathLst>
              <a:path w="2445074" h="5556987">
                <a:moveTo>
                  <a:pt x="0" y="0"/>
                </a:moveTo>
                <a:lnTo>
                  <a:pt x="2445075" y="0"/>
                </a:lnTo>
                <a:lnTo>
                  <a:pt x="2445075" y="5556987"/>
                </a:lnTo>
                <a:lnTo>
                  <a:pt x="0" y="5556987"/>
                </a:lnTo>
                <a:lnTo>
                  <a:pt x="0" y="0"/>
                </a:lnTo>
                <a:close/>
              </a:path>
            </a:pathLst>
          </a:custGeom>
          <a:blipFill>
            <a:blip r:embed="rId3"/>
            <a:stretch>
              <a:fillRect/>
            </a:stretch>
          </a:blipFill>
        </p:spPr>
      </p:sp>
      <p:sp>
        <p:nvSpPr>
          <p:cNvPr id="4" name="Freeform 4"/>
          <p:cNvSpPr/>
          <p:nvPr/>
        </p:nvSpPr>
        <p:spPr>
          <a:xfrm>
            <a:off x="1946099" y="1449273"/>
            <a:ext cx="14395802" cy="8229600"/>
          </a:xfrm>
          <a:custGeom>
            <a:avLst/>
            <a:gdLst/>
            <a:ahLst/>
            <a:cxnLst/>
            <a:rect l="l" t="t" r="r" b="b"/>
            <a:pathLst>
              <a:path w="14395802" h="8229600">
                <a:moveTo>
                  <a:pt x="0" y="0"/>
                </a:moveTo>
                <a:lnTo>
                  <a:pt x="14395802" y="0"/>
                </a:lnTo>
                <a:lnTo>
                  <a:pt x="14395802" y="8229600"/>
                </a:lnTo>
                <a:lnTo>
                  <a:pt x="0" y="8229600"/>
                </a:lnTo>
                <a:lnTo>
                  <a:pt x="0" y="0"/>
                </a:lnTo>
                <a:close/>
              </a:path>
            </a:pathLst>
          </a:custGeom>
          <a:blipFill>
            <a:blip r:embed="rId4"/>
            <a:stretch>
              <a:fillRect/>
            </a:stretch>
          </a:blipFill>
        </p:spPr>
      </p:sp>
      <p:sp>
        <p:nvSpPr>
          <p:cNvPr id="5" name="Freeform 5"/>
          <p:cNvSpPr/>
          <p:nvPr/>
        </p:nvSpPr>
        <p:spPr>
          <a:xfrm rot="-125634" flipV="1">
            <a:off x="2412374" y="-2349642"/>
            <a:ext cx="16230600" cy="5863304"/>
          </a:xfrm>
          <a:custGeom>
            <a:avLst/>
            <a:gdLst/>
            <a:ahLst/>
            <a:cxnLst/>
            <a:rect l="l" t="t" r="r" b="b"/>
            <a:pathLst>
              <a:path w="16230600" h="5863304">
                <a:moveTo>
                  <a:pt x="0" y="5863304"/>
                </a:moveTo>
                <a:lnTo>
                  <a:pt x="16230600" y="5863304"/>
                </a:lnTo>
                <a:lnTo>
                  <a:pt x="16230600" y="0"/>
                </a:lnTo>
                <a:lnTo>
                  <a:pt x="0" y="0"/>
                </a:lnTo>
                <a:lnTo>
                  <a:pt x="0" y="5863304"/>
                </a:lnTo>
                <a:close/>
              </a:path>
            </a:pathLst>
          </a:custGeom>
          <a:blipFill>
            <a:blip r:embed="rId5"/>
            <a:stretch>
              <a:fillRect/>
            </a:stretch>
          </a:blipFill>
        </p:spPr>
      </p:sp>
      <p:sp>
        <p:nvSpPr>
          <p:cNvPr id="6" name="Freeform 6"/>
          <p:cNvSpPr/>
          <p:nvPr/>
        </p:nvSpPr>
        <p:spPr>
          <a:xfrm rot="166928" flipV="1">
            <a:off x="585778" y="8909289"/>
            <a:ext cx="16230600" cy="5782151"/>
          </a:xfrm>
          <a:custGeom>
            <a:avLst/>
            <a:gdLst/>
            <a:ahLst/>
            <a:cxnLst/>
            <a:rect l="l" t="t" r="r" b="b"/>
            <a:pathLst>
              <a:path w="16230600" h="5782151">
                <a:moveTo>
                  <a:pt x="0" y="5782151"/>
                </a:moveTo>
                <a:lnTo>
                  <a:pt x="16230600" y="5782151"/>
                </a:lnTo>
                <a:lnTo>
                  <a:pt x="16230600" y="0"/>
                </a:lnTo>
                <a:lnTo>
                  <a:pt x="0" y="0"/>
                </a:lnTo>
                <a:lnTo>
                  <a:pt x="0" y="5782151"/>
                </a:lnTo>
                <a:close/>
              </a:path>
            </a:pathLst>
          </a:custGeom>
          <a:blipFill>
            <a:blip r:embed="rId6"/>
            <a:stretch>
              <a:fillRect/>
            </a:stretch>
          </a:blipFill>
        </p:spPr>
      </p:sp>
      <p:sp>
        <p:nvSpPr>
          <p:cNvPr id="7" name="Freeform 7"/>
          <p:cNvSpPr/>
          <p:nvPr/>
        </p:nvSpPr>
        <p:spPr>
          <a:xfrm flipH="1">
            <a:off x="-576999" y="4852641"/>
            <a:ext cx="7196277" cy="5963915"/>
          </a:xfrm>
          <a:custGeom>
            <a:avLst/>
            <a:gdLst/>
            <a:ahLst/>
            <a:cxnLst/>
            <a:rect l="l" t="t" r="r" b="b"/>
            <a:pathLst>
              <a:path w="7196277" h="5963915">
                <a:moveTo>
                  <a:pt x="7196277" y="0"/>
                </a:moveTo>
                <a:lnTo>
                  <a:pt x="0" y="0"/>
                </a:lnTo>
                <a:lnTo>
                  <a:pt x="0" y="5963915"/>
                </a:lnTo>
                <a:lnTo>
                  <a:pt x="7196277" y="5963915"/>
                </a:lnTo>
                <a:lnTo>
                  <a:pt x="7196277" y="0"/>
                </a:lnTo>
                <a:close/>
              </a:path>
            </a:pathLst>
          </a:custGeom>
          <a:blipFill>
            <a:blip r:embed="rId7"/>
            <a:stretch>
              <a:fillRect/>
            </a:stretch>
          </a:blipFill>
        </p:spPr>
      </p:sp>
      <p:sp>
        <p:nvSpPr>
          <p:cNvPr id="8" name="Freeform 8"/>
          <p:cNvSpPr/>
          <p:nvPr/>
        </p:nvSpPr>
        <p:spPr>
          <a:xfrm rot="971330" flipV="1">
            <a:off x="-2990857" y="-1194616"/>
            <a:ext cx="8572167" cy="4950426"/>
          </a:xfrm>
          <a:custGeom>
            <a:avLst/>
            <a:gdLst/>
            <a:ahLst/>
            <a:cxnLst/>
            <a:rect l="l" t="t" r="r" b="b"/>
            <a:pathLst>
              <a:path w="8572167" h="4950426">
                <a:moveTo>
                  <a:pt x="0" y="4950427"/>
                </a:moveTo>
                <a:lnTo>
                  <a:pt x="8572167" y="4950427"/>
                </a:lnTo>
                <a:lnTo>
                  <a:pt x="8572167" y="0"/>
                </a:lnTo>
                <a:lnTo>
                  <a:pt x="0" y="0"/>
                </a:lnTo>
                <a:lnTo>
                  <a:pt x="0" y="4950427"/>
                </a:lnTo>
                <a:close/>
              </a:path>
            </a:pathLst>
          </a:custGeom>
          <a:blipFill>
            <a:blip r:embed="rId8"/>
            <a:stretch>
              <a:fillRect/>
            </a:stretch>
          </a:blipFill>
        </p:spPr>
      </p:sp>
      <p:sp>
        <p:nvSpPr>
          <p:cNvPr id="9" name="Freeform 9"/>
          <p:cNvSpPr/>
          <p:nvPr/>
        </p:nvSpPr>
        <p:spPr>
          <a:xfrm rot="-5479969">
            <a:off x="-2213824" y="3961634"/>
            <a:ext cx="5599205" cy="2561636"/>
          </a:xfrm>
          <a:custGeom>
            <a:avLst/>
            <a:gdLst/>
            <a:ahLst/>
            <a:cxnLst/>
            <a:rect l="l" t="t" r="r" b="b"/>
            <a:pathLst>
              <a:path w="5599205" h="2561636">
                <a:moveTo>
                  <a:pt x="0" y="0"/>
                </a:moveTo>
                <a:lnTo>
                  <a:pt x="5599205" y="0"/>
                </a:lnTo>
                <a:lnTo>
                  <a:pt x="5599205" y="2561636"/>
                </a:lnTo>
                <a:lnTo>
                  <a:pt x="0" y="2561636"/>
                </a:lnTo>
                <a:lnTo>
                  <a:pt x="0" y="0"/>
                </a:lnTo>
                <a:close/>
              </a:path>
            </a:pathLst>
          </a:custGeom>
          <a:blipFill>
            <a:blip r:embed="rId9"/>
            <a:stretch>
              <a:fillRect/>
            </a:stretch>
          </a:blipFill>
        </p:spPr>
      </p:sp>
      <p:sp>
        <p:nvSpPr>
          <p:cNvPr id="10" name="Freeform 10"/>
          <p:cNvSpPr/>
          <p:nvPr/>
        </p:nvSpPr>
        <p:spPr>
          <a:xfrm>
            <a:off x="0" y="0"/>
            <a:ext cx="18288000" cy="1577340"/>
          </a:xfrm>
          <a:custGeom>
            <a:avLst/>
            <a:gdLst/>
            <a:ahLst/>
            <a:cxnLst/>
            <a:rect l="l" t="t" r="r" b="b"/>
            <a:pathLst>
              <a:path w="18288000" h="1577340">
                <a:moveTo>
                  <a:pt x="0" y="0"/>
                </a:moveTo>
                <a:lnTo>
                  <a:pt x="18288000" y="0"/>
                </a:lnTo>
                <a:lnTo>
                  <a:pt x="18288000" y="1577340"/>
                </a:lnTo>
                <a:lnTo>
                  <a:pt x="0" y="1577340"/>
                </a:lnTo>
                <a:lnTo>
                  <a:pt x="0" y="0"/>
                </a:lnTo>
                <a:close/>
              </a:path>
            </a:pathLst>
          </a:custGeom>
          <a:blipFill>
            <a:blip r:embed="rId10"/>
            <a:stretch>
              <a:fillRect/>
            </a:stretch>
          </a:blipFill>
        </p:spPr>
      </p:sp>
      <p:sp>
        <p:nvSpPr>
          <p:cNvPr id="11" name="Freeform 11"/>
          <p:cNvSpPr/>
          <p:nvPr/>
        </p:nvSpPr>
        <p:spPr>
          <a:xfrm>
            <a:off x="15875626" y="-815575"/>
            <a:ext cx="3688550" cy="3688550"/>
          </a:xfrm>
          <a:custGeom>
            <a:avLst/>
            <a:gdLst/>
            <a:ahLst/>
            <a:cxnLst/>
            <a:rect l="l" t="t" r="r" b="b"/>
            <a:pathLst>
              <a:path w="3688550" h="3688550">
                <a:moveTo>
                  <a:pt x="0" y="0"/>
                </a:moveTo>
                <a:lnTo>
                  <a:pt x="3688551" y="0"/>
                </a:lnTo>
                <a:lnTo>
                  <a:pt x="3688551" y="3688550"/>
                </a:lnTo>
                <a:lnTo>
                  <a:pt x="0" y="3688550"/>
                </a:lnTo>
                <a:lnTo>
                  <a:pt x="0" y="0"/>
                </a:lnTo>
                <a:close/>
              </a:path>
            </a:pathLst>
          </a:custGeom>
          <a:blipFill>
            <a:blip r:embed="rId11"/>
            <a:stretch>
              <a:fillRect/>
            </a:stretch>
          </a:blipFill>
        </p:spPr>
      </p:sp>
      <p:sp>
        <p:nvSpPr>
          <p:cNvPr id="12" name="Freeform 12"/>
          <p:cNvSpPr/>
          <p:nvPr/>
        </p:nvSpPr>
        <p:spPr>
          <a:xfrm rot="-2232851">
            <a:off x="15556043" y="939584"/>
            <a:ext cx="3713119" cy="3913057"/>
          </a:xfrm>
          <a:custGeom>
            <a:avLst/>
            <a:gdLst/>
            <a:ahLst/>
            <a:cxnLst/>
            <a:rect l="l" t="t" r="r" b="b"/>
            <a:pathLst>
              <a:path w="3713119" h="3913057">
                <a:moveTo>
                  <a:pt x="0" y="0"/>
                </a:moveTo>
                <a:lnTo>
                  <a:pt x="3713119" y="0"/>
                </a:lnTo>
                <a:lnTo>
                  <a:pt x="3713119" y="3913057"/>
                </a:lnTo>
                <a:lnTo>
                  <a:pt x="0" y="391305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TextBox 13"/>
          <p:cNvSpPr txBox="1"/>
          <p:nvPr/>
        </p:nvSpPr>
        <p:spPr>
          <a:xfrm>
            <a:off x="2412374" y="3558775"/>
            <a:ext cx="13463252" cy="3886200"/>
          </a:xfrm>
          <a:prstGeom prst="rect">
            <a:avLst/>
          </a:prstGeom>
        </p:spPr>
        <p:txBody>
          <a:bodyPr lIns="0" tIns="0" rIns="0" bIns="0" rtlCol="0" anchor="t">
            <a:spAutoFit/>
          </a:bodyPr>
          <a:lstStyle/>
          <a:p>
            <a:pPr algn="ctr">
              <a:lnSpc>
                <a:spcPts val="14400"/>
              </a:lnSpc>
            </a:pPr>
            <a:r>
              <a:rPr lang="en-US" sz="18000" spc="-540">
                <a:solidFill>
                  <a:srgbClr val="6783B4"/>
                </a:solidFill>
                <a:latin typeface="Nefelibata Sans"/>
              </a:rPr>
              <a:t>Presentasi</a:t>
            </a:r>
          </a:p>
          <a:p>
            <a:pPr algn="ctr">
              <a:lnSpc>
                <a:spcPts val="14400"/>
              </a:lnSpc>
            </a:pPr>
            <a:r>
              <a:rPr lang="en-US" sz="18000" spc="-540">
                <a:solidFill>
                  <a:srgbClr val="6783B4"/>
                </a:solidFill>
                <a:latin typeface="Nefelibata Sans"/>
              </a:rPr>
              <a:t>Kelompok</a:t>
            </a:r>
          </a:p>
        </p:txBody>
      </p:sp>
      <p:sp>
        <p:nvSpPr>
          <p:cNvPr id="14" name="Freeform 14"/>
          <p:cNvSpPr/>
          <p:nvPr/>
        </p:nvSpPr>
        <p:spPr>
          <a:xfrm>
            <a:off x="-759812" y="7834598"/>
            <a:ext cx="3688550" cy="3688550"/>
          </a:xfrm>
          <a:custGeom>
            <a:avLst/>
            <a:gdLst/>
            <a:ahLst/>
            <a:cxnLst/>
            <a:rect l="l" t="t" r="r" b="b"/>
            <a:pathLst>
              <a:path w="3688550" h="3688550">
                <a:moveTo>
                  <a:pt x="0" y="0"/>
                </a:moveTo>
                <a:lnTo>
                  <a:pt x="3688550" y="0"/>
                </a:lnTo>
                <a:lnTo>
                  <a:pt x="3688550" y="3688551"/>
                </a:lnTo>
                <a:lnTo>
                  <a:pt x="0" y="3688551"/>
                </a:lnTo>
                <a:lnTo>
                  <a:pt x="0" y="0"/>
                </a:lnTo>
                <a:close/>
              </a:path>
            </a:pathLst>
          </a:custGeom>
          <a:blipFill>
            <a:blip r:embed="rId11"/>
            <a:stretch>
              <a:fillRect/>
            </a:stretch>
          </a:blipFill>
        </p:spPr>
      </p:sp>
      <p:sp>
        <p:nvSpPr>
          <p:cNvPr id="15" name="Freeform 15"/>
          <p:cNvSpPr/>
          <p:nvPr/>
        </p:nvSpPr>
        <p:spPr>
          <a:xfrm rot="-4716617">
            <a:off x="-827860" y="5641822"/>
            <a:ext cx="3713119" cy="3913057"/>
          </a:xfrm>
          <a:custGeom>
            <a:avLst/>
            <a:gdLst/>
            <a:ahLst/>
            <a:cxnLst/>
            <a:rect l="l" t="t" r="r" b="b"/>
            <a:pathLst>
              <a:path w="3713119" h="3913057">
                <a:moveTo>
                  <a:pt x="0" y="0"/>
                </a:moveTo>
                <a:lnTo>
                  <a:pt x="3713120" y="0"/>
                </a:lnTo>
                <a:lnTo>
                  <a:pt x="3713120" y="3913057"/>
                </a:lnTo>
                <a:lnTo>
                  <a:pt x="0" y="391305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Freeform 16"/>
          <p:cNvSpPr/>
          <p:nvPr/>
        </p:nvSpPr>
        <p:spPr>
          <a:xfrm rot="971330" flipH="1">
            <a:off x="12768406" y="6872716"/>
            <a:ext cx="8572167" cy="4950426"/>
          </a:xfrm>
          <a:custGeom>
            <a:avLst/>
            <a:gdLst/>
            <a:ahLst/>
            <a:cxnLst/>
            <a:rect l="l" t="t" r="r" b="b"/>
            <a:pathLst>
              <a:path w="8572167" h="4950426">
                <a:moveTo>
                  <a:pt x="8572167" y="0"/>
                </a:moveTo>
                <a:lnTo>
                  <a:pt x="0" y="0"/>
                </a:lnTo>
                <a:lnTo>
                  <a:pt x="0" y="4950426"/>
                </a:lnTo>
                <a:lnTo>
                  <a:pt x="8572167" y="4950426"/>
                </a:lnTo>
                <a:lnTo>
                  <a:pt x="8572167" y="0"/>
                </a:lnTo>
                <a:close/>
              </a:path>
            </a:pathLst>
          </a:custGeom>
          <a:blipFill>
            <a:blip r:embed="rId8"/>
            <a:stretch>
              <a:fillRect/>
            </a:stretch>
          </a:blipFill>
        </p:spPr>
      </p:sp>
      <p:sp>
        <p:nvSpPr>
          <p:cNvPr id="17" name="Freeform 17"/>
          <p:cNvSpPr/>
          <p:nvPr/>
        </p:nvSpPr>
        <p:spPr>
          <a:xfrm rot="621542">
            <a:off x="3359499" y="7449003"/>
            <a:ext cx="2843098" cy="771190"/>
          </a:xfrm>
          <a:custGeom>
            <a:avLst/>
            <a:gdLst/>
            <a:ahLst/>
            <a:cxnLst/>
            <a:rect l="l" t="t" r="r" b="b"/>
            <a:pathLst>
              <a:path w="2843098" h="771190">
                <a:moveTo>
                  <a:pt x="0" y="0"/>
                </a:moveTo>
                <a:lnTo>
                  <a:pt x="2843097" y="0"/>
                </a:lnTo>
                <a:lnTo>
                  <a:pt x="2843097" y="771190"/>
                </a:lnTo>
                <a:lnTo>
                  <a:pt x="0" y="771190"/>
                </a:lnTo>
                <a:lnTo>
                  <a:pt x="0" y="0"/>
                </a:lnTo>
                <a:close/>
              </a:path>
            </a:pathLst>
          </a:custGeom>
          <a:blipFill>
            <a:blip r:embed="rId14"/>
            <a:stretch>
              <a:fillRect/>
            </a:stretch>
          </a:blipFill>
        </p:spPr>
      </p:sp>
      <p:sp>
        <p:nvSpPr>
          <p:cNvPr id="18" name="Freeform 18"/>
          <p:cNvSpPr/>
          <p:nvPr/>
        </p:nvSpPr>
        <p:spPr>
          <a:xfrm rot="357325">
            <a:off x="11649963" y="1594685"/>
            <a:ext cx="2843098" cy="771190"/>
          </a:xfrm>
          <a:custGeom>
            <a:avLst/>
            <a:gdLst/>
            <a:ahLst/>
            <a:cxnLst/>
            <a:rect l="l" t="t" r="r" b="b"/>
            <a:pathLst>
              <a:path w="2843098" h="771190">
                <a:moveTo>
                  <a:pt x="0" y="0"/>
                </a:moveTo>
                <a:lnTo>
                  <a:pt x="2843098" y="0"/>
                </a:lnTo>
                <a:lnTo>
                  <a:pt x="2843098" y="771190"/>
                </a:lnTo>
                <a:lnTo>
                  <a:pt x="0" y="771190"/>
                </a:lnTo>
                <a:lnTo>
                  <a:pt x="0" y="0"/>
                </a:lnTo>
                <a:close/>
              </a:path>
            </a:pathLst>
          </a:custGeom>
          <a:blipFill>
            <a:blip r:embed="rId1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66928" flipV="1">
            <a:off x="585778" y="8909289"/>
            <a:ext cx="16230600" cy="5782151"/>
          </a:xfrm>
          <a:custGeom>
            <a:avLst/>
            <a:gdLst/>
            <a:ahLst/>
            <a:cxnLst/>
            <a:rect l="l" t="t" r="r" b="b"/>
            <a:pathLst>
              <a:path w="16230600" h="5782151">
                <a:moveTo>
                  <a:pt x="0" y="5782151"/>
                </a:moveTo>
                <a:lnTo>
                  <a:pt x="16230600" y="5782151"/>
                </a:lnTo>
                <a:lnTo>
                  <a:pt x="16230600" y="0"/>
                </a:lnTo>
                <a:lnTo>
                  <a:pt x="0" y="0"/>
                </a:lnTo>
                <a:lnTo>
                  <a:pt x="0" y="5782151"/>
                </a:lnTo>
                <a:close/>
              </a:path>
            </a:pathLst>
          </a:custGeom>
          <a:blipFill>
            <a:blip r:embed="rId3"/>
            <a:stretch>
              <a:fillRect/>
            </a:stretch>
          </a:blipFill>
        </p:spPr>
      </p:sp>
      <p:sp>
        <p:nvSpPr>
          <p:cNvPr id="4" name="Freeform 4"/>
          <p:cNvSpPr/>
          <p:nvPr/>
        </p:nvSpPr>
        <p:spPr>
          <a:xfrm rot="971330" flipV="1">
            <a:off x="-5265449" y="-1548409"/>
            <a:ext cx="9626248" cy="5559158"/>
          </a:xfrm>
          <a:custGeom>
            <a:avLst/>
            <a:gdLst/>
            <a:ahLst/>
            <a:cxnLst/>
            <a:rect l="l" t="t" r="r" b="b"/>
            <a:pathLst>
              <a:path w="9626248" h="5559158">
                <a:moveTo>
                  <a:pt x="0" y="5559158"/>
                </a:moveTo>
                <a:lnTo>
                  <a:pt x="9626248" y="5559158"/>
                </a:lnTo>
                <a:lnTo>
                  <a:pt x="9626248" y="0"/>
                </a:lnTo>
                <a:lnTo>
                  <a:pt x="0" y="0"/>
                </a:lnTo>
                <a:lnTo>
                  <a:pt x="0" y="5559158"/>
                </a:lnTo>
                <a:close/>
              </a:path>
            </a:pathLst>
          </a:custGeom>
          <a:blipFill>
            <a:blip r:embed="rId4"/>
            <a:stretch>
              <a:fillRect/>
            </a:stretch>
          </a:blipFill>
        </p:spPr>
      </p:sp>
      <p:sp>
        <p:nvSpPr>
          <p:cNvPr id="5" name="Freeform 5"/>
          <p:cNvSpPr/>
          <p:nvPr/>
        </p:nvSpPr>
        <p:spPr>
          <a:xfrm>
            <a:off x="0" y="0"/>
            <a:ext cx="18288000" cy="1577340"/>
          </a:xfrm>
          <a:custGeom>
            <a:avLst/>
            <a:gdLst/>
            <a:ahLst/>
            <a:cxnLst/>
            <a:rect l="l" t="t" r="r" b="b"/>
            <a:pathLst>
              <a:path w="18288000" h="1577340">
                <a:moveTo>
                  <a:pt x="0" y="0"/>
                </a:moveTo>
                <a:lnTo>
                  <a:pt x="18288000" y="0"/>
                </a:lnTo>
                <a:lnTo>
                  <a:pt x="18288000" y="1577340"/>
                </a:lnTo>
                <a:lnTo>
                  <a:pt x="0" y="1577340"/>
                </a:lnTo>
                <a:lnTo>
                  <a:pt x="0" y="0"/>
                </a:lnTo>
                <a:close/>
              </a:path>
            </a:pathLst>
          </a:custGeom>
          <a:blipFill>
            <a:blip r:embed="rId5"/>
            <a:stretch>
              <a:fillRect/>
            </a:stretch>
          </a:blipFill>
        </p:spPr>
      </p:sp>
      <p:sp>
        <p:nvSpPr>
          <p:cNvPr id="6" name="Freeform 6"/>
          <p:cNvSpPr/>
          <p:nvPr/>
        </p:nvSpPr>
        <p:spPr>
          <a:xfrm rot="971330" flipH="1">
            <a:off x="13821271" y="6669286"/>
            <a:ext cx="9679965" cy="5590180"/>
          </a:xfrm>
          <a:custGeom>
            <a:avLst/>
            <a:gdLst/>
            <a:ahLst/>
            <a:cxnLst/>
            <a:rect l="l" t="t" r="r" b="b"/>
            <a:pathLst>
              <a:path w="9679965" h="5590180">
                <a:moveTo>
                  <a:pt x="9679965" y="0"/>
                </a:moveTo>
                <a:lnTo>
                  <a:pt x="0" y="0"/>
                </a:lnTo>
                <a:lnTo>
                  <a:pt x="0" y="5590180"/>
                </a:lnTo>
                <a:lnTo>
                  <a:pt x="9679965" y="5590180"/>
                </a:lnTo>
                <a:lnTo>
                  <a:pt x="9679965" y="0"/>
                </a:lnTo>
                <a:close/>
              </a:path>
            </a:pathLst>
          </a:custGeom>
          <a:blipFill>
            <a:blip r:embed="rId4"/>
            <a:stretch>
              <a:fillRect/>
            </a:stretch>
          </a:blipFill>
        </p:spPr>
      </p:sp>
      <p:sp>
        <p:nvSpPr>
          <p:cNvPr id="7" name="Freeform 7"/>
          <p:cNvSpPr/>
          <p:nvPr/>
        </p:nvSpPr>
        <p:spPr>
          <a:xfrm>
            <a:off x="5980104" y="1231170"/>
            <a:ext cx="10047786" cy="8682598"/>
          </a:xfrm>
          <a:custGeom>
            <a:avLst/>
            <a:gdLst/>
            <a:ahLst/>
            <a:cxnLst/>
            <a:rect l="l" t="t" r="r" b="b"/>
            <a:pathLst>
              <a:path w="10047786" h="8682598">
                <a:moveTo>
                  <a:pt x="0" y="0"/>
                </a:moveTo>
                <a:lnTo>
                  <a:pt x="10047786" y="0"/>
                </a:lnTo>
                <a:lnTo>
                  <a:pt x="10047786" y="8682598"/>
                </a:lnTo>
                <a:lnTo>
                  <a:pt x="0" y="8682598"/>
                </a:lnTo>
                <a:lnTo>
                  <a:pt x="0" y="0"/>
                </a:lnTo>
                <a:close/>
              </a:path>
            </a:pathLst>
          </a:custGeom>
          <a:blipFill>
            <a:blip r:embed="rId6"/>
            <a:stretch>
              <a:fillRect/>
            </a:stretch>
          </a:blipFill>
        </p:spPr>
      </p:sp>
      <p:sp>
        <p:nvSpPr>
          <p:cNvPr id="8" name="TextBox 8"/>
          <p:cNvSpPr txBox="1"/>
          <p:nvPr/>
        </p:nvSpPr>
        <p:spPr>
          <a:xfrm>
            <a:off x="7101051" y="3581400"/>
            <a:ext cx="7805891" cy="4410075"/>
          </a:xfrm>
          <a:prstGeom prst="rect">
            <a:avLst/>
          </a:prstGeom>
        </p:spPr>
        <p:txBody>
          <a:bodyPr lIns="0" tIns="0" rIns="0" bIns="0" rtlCol="0" anchor="t">
            <a:spAutoFit/>
          </a:bodyPr>
          <a:lstStyle/>
          <a:p>
            <a:pPr marL="971553" lvl="1" indent="-485777">
              <a:lnSpc>
                <a:spcPts val="4950"/>
              </a:lnSpc>
              <a:buAutoNum type="arabicPeriod"/>
            </a:pPr>
            <a:r>
              <a:rPr lang="en-US" sz="4500">
                <a:solidFill>
                  <a:srgbClr val="535353"/>
                </a:solidFill>
                <a:latin typeface="Lexend Deca"/>
              </a:rPr>
              <a:t>Dawud Dzakwan F</a:t>
            </a:r>
          </a:p>
          <a:p>
            <a:pPr marL="971553" lvl="1" indent="-485777">
              <a:lnSpc>
                <a:spcPts val="4950"/>
              </a:lnSpc>
              <a:buAutoNum type="arabicPeriod"/>
            </a:pPr>
            <a:r>
              <a:rPr lang="en-US" sz="4500">
                <a:solidFill>
                  <a:srgbClr val="535353"/>
                </a:solidFill>
                <a:latin typeface="Lexend Deca"/>
              </a:rPr>
              <a:t>M. Aminullah</a:t>
            </a:r>
          </a:p>
          <a:p>
            <a:pPr marL="971553" lvl="1" indent="-485777">
              <a:lnSpc>
                <a:spcPts val="4950"/>
              </a:lnSpc>
              <a:buAutoNum type="arabicPeriod"/>
            </a:pPr>
            <a:r>
              <a:rPr lang="en-US" sz="4500">
                <a:solidFill>
                  <a:srgbClr val="535353"/>
                </a:solidFill>
                <a:latin typeface="Lexend Deca"/>
              </a:rPr>
              <a:t>M. Erwinsyah</a:t>
            </a:r>
          </a:p>
          <a:p>
            <a:pPr marL="971553" lvl="1" indent="-485777">
              <a:lnSpc>
                <a:spcPts val="4950"/>
              </a:lnSpc>
              <a:buAutoNum type="arabicPeriod"/>
            </a:pPr>
            <a:r>
              <a:rPr lang="en-US" sz="4500">
                <a:solidFill>
                  <a:srgbClr val="535353"/>
                </a:solidFill>
                <a:latin typeface="Lexend Deca"/>
              </a:rPr>
              <a:t>Azida Kamila</a:t>
            </a:r>
          </a:p>
          <a:p>
            <a:pPr marL="971553" lvl="1" indent="-485777">
              <a:lnSpc>
                <a:spcPts val="4950"/>
              </a:lnSpc>
              <a:buAutoNum type="arabicPeriod"/>
            </a:pPr>
            <a:r>
              <a:rPr lang="en-US" sz="4500">
                <a:solidFill>
                  <a:srgbClr val="535353"/>
                </a:solidFill>
                <a:latin typeface="Lexend Deca"/>
              </a:rPr>
              <a:t>Raudatammirriadil J</a:t>
            </a:r>
          </a:p>
          <a:p>
            <a:pPr marL="971553" lvl="1" indent="-485777">
              <a:lnSpc>
                <a:spcPts val="4950"/>
              </a:lnSpc>
              <a:buAutoNum type="arabicPeriod"/>
            </a:pPr>
            <a:r>
              <a:rPr lang="en-US" sz="4500">
                <a:solidFill>
                  <a:srgbClr val="535353"/>
                </a:solidFill>
                <a:latin typeface="Lexend Deca"/>
              </a:rPr>
              <a:t>Cahya Asriwahdani</a:t>
            </a:r>
          </a:p>
          <a:p>
            <a:pPr marL="971553" lvl="1" indent="-485777" algn="l">
              <a:lnSpc>
                <a:spcPts val="4950"/>
              </a:lnSpc>
              <a:buAutoNum type="arabicPeriod"/>
            </a:pPr>
            <a:r>
              <a:rPr lang="en-US" sz="4500">
                <a:solidFill>
                  <a:srgbClr val="535353"/>
                </a:solidFill>
                <a:latin typeface="Lexend Deca"/>
              </a:rPr>
              <a:t>Fitrianingsih</a:t>
            </a:r>
          </a:p>
        </p:txBody>
      </p:sp>
      <p:sp>
        <p:nvSpPr>
          <p:cNvPr id="9" name="Freeform 9"/>
          <p:cNvSpPr/>
          <p:nvPr/>
        </p:nvSpPr>
        <p:spPr>
          <a:xfrm>
            <a:off x="1084463" y="1359384"/>
            <a:ext cx="7672378" cy="2139784"/>
          </a:xfrm>
          <a:custGeom>
            <a:avLst/>
            <a:gdLst/>
            <a:ahLst/>
            <a:cxnLst/>
            <a:rect l="l" t="t" r="r" b="b"/>
            <a:pathLst>
              <a:path w="7672378" h="2139784">
                <a:moveTo>
                  <a:pt x="0" y="0"/>
                </a:moveTo>
                <a:lnTo>
                  <a:pt x="7672378" y="0"/>
                </a:lnTo>
                <a:lnTo>
                  <a:pt x="7672378" y="2139784"/>
                </a:lnTo>
                <a:lnTo>
                  <a:pt x="0" y="2139784"/>
                </a:lnTo>
                <a:lnTo>
                  <a:pt x="0" y="0"/>
                </a:lnTo>
                <a:close/>
              </a:path>
            </a:pathLst>
          </a:custGeom>
          <a:blipFill>
            <a:blip r:embed="rId7"/>
            <a:stretch>
              <a:fillRect/>
            </a:stretch>
          </a:blipFill>
        </p:spPr>
      </p:sp>
      <p:sp>
        <p:nvSpPr>
          <p:cNvPr id="10" name="Freeform 10"/>
          <p:cNvSpPr/>
          <p:nvPr/>
        </p:nvSpPr>
        <p:spPr>
          <a:xfrm>
            <a:off x="3383367" y="1772812"/>
            <a:ext cx="1291894" cy="1312929"/>
          </a:xfrm>
          <a:custGeom>
            <a:avLst/>
            <a:gdLst/>
            <a:ahLst/>
            <a:cxnLst/>
            <a:rect l="l" t="t" r="r" b="b"/>
            <a:pathLst>
              <a:path w="1291894" h="1312929">
                <a:moveTo>
                  <a:pt x="0" y="0"/>
                </a:moveTo>
                <a:lnTo>
                  <a:pt x="1291894" y="0"/>
                </a:lnTo>
                <a:lnTo>
                  <a:pt x="1291894" y="1312929"/>
                </a:lnTo>
                <a:lnTo>
                  <a:pt x="0" y="1312929"/>
                </a:lnTo>
                <a:lnTo>
                  <a:pt x="0" y="0"/>
                </a:lnTo>
                <a:close/>
              </a:path>
            </a:pathLst>
          </a:custGeom>
          <a:blipFill>
            <a:blip r:embed="rId8"/>
            <a:stretch>
              <a:fillRect/>
            </a:stretch>
          </a:blipFill>
        </p:spPr>
      </p:sp>
      <p:sp>
        <p:nvSpPr>
          <p:cNvPr id="11" name="Freeform 11"/>
          <p:cNvSpPr/>
          <p:nvPr/>
        </p:nvSpPr>
        <p:spPr>
          <a:xfrm flipH="1">
            <a:off x="-576999" y="4852641"/>
            <a:ext cx="7196277" cy="5963915"/>
          </a:xfrm>
          <a:custGeom>
            <a:avLst/>
            <a:gdLst/>
            <a:ahLst/>
            <a:cxnLst/>
            <a:rect l="l" t="t" r="r" b="b"/>
            <a:pathLst>
              <a:path w="7196277" h="5963915">
                <a:moveTo>
                  <a:pt x="7196277" y="0"/>
                </a:moveTo>
                <a:lnTo>
                  <a:pt x="0" y="0"/>
                </a:lnTo>
                <a:lnTo>
                  <a:pt x="0" y="5963915"/>
                </a:lnTo>
                <a:lnTo>
                  <a:pt x="7196277" y="5963915"/>
                </a:lnTo>
                <a:lnTo>
                  <a:pt x="7196277" y="0"/>
                </a:lnTo>
                <a:close/>
              </a:path>
            </a:pathLst>
          </a:custGeom>
          <a:blipFill>
            <a:blip r:embed="rId9"/>
            <a:stretch>
              <a:fillRect/>
            </a:stretch>
          </a:blipFill>
        </p:spPr>
      </p:sp>
      <p:sp>
        <p:nvSpPr>
          <p:cNvPr id="12" name="Freeform 12"/>
          <p:cNvSpPr/>
          <p:nvPr/>
        </p:nvSpPr>
        <p:spPr>
          <a:xfrm>
            <a:off x="-759812" y="7834598"/>
            <a:ext cx="3688550" cy="3688550"/>
          </a:xfrm>
          <a:custGeom>
            <a:avLst/>
            <a:gdLst/>
            <a:ahLst/>
            <a:cxnLst/>
            <a:rect l="l" t="t" r="r" b="b"/>
            <a:pathLst>
              <a:path w="3688550" h="3688550">
                <a:moveTo>
                  <a:pt x="0" y="0"/>
                </a:moveTo>
                <a:lnTo>
                  <a:pt x="3688550" y="0"/>
                </a:lnTo>
                <a:lnTo>
                  <a:pt x="3688550" y="3688551"/>
                </a:lnTo>
                <a:lnTo>
                  <a:pt x="0" y="3688551"/>
                </a:lnTo>
                <a:lnTo>
                  <a:pt x="0" y="0"/>
                </a:lnTo>
                <a:close/>
              </a:path>
            </a:pathLst>
          </a:custGeom>
          <a:blipFill>
            <a:blip r:embed="rId10"/>
            <a:stretch>
              <a:fillRect/>
            </a:stretch>
          </a:blipFill>
        </p:spPr>
      </p:sp>
      <p:sp>
        <p:nvSpPr>
          <p:cNvPr id="13" name="Freeform 13"/>
          <p:cNvSpPr/>
          <p:nvPr/>
        </p:nvSpPr>
        <p:spPr>
          <a:xfrm rot="-4716617">
            <a:off x="-827860" y="5641822"/>
            <a:ext cx="3713119" cy="3913057"/>
          </a:xfrm>
          <a:custGeom>
            <a:avLst/>
            <a:gdLst/>
            <a:ahLst/>
            <a:cxnLst/>
            <a:rect l="l" t="t" r="r" b="b"/>
            <a:pathLst>
              <a:path w="3713119" h="3913057">
                <a:moveTo>
                  <a:pt x="0" y="0"/>
                </a:moveTo>
                <a:lnTo>
                  <a:pt x="3713120" y="0"/>
                </a:lnTo>
                <a:lnTo>
                  <a:pt x="3713120" y="3913057"/>
                </a:lnTo>
                <a:lnTo>
                  <a:pt x="0" y="391305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5875626" y="-815575"/>
            <a:ext cx="3688550" cy="3688550"/>
          </a:xfrm>
          <a:custGeom>
            <a:avLst/>
            <a:gdLst/>
            <a:ahLst/>
            <a:cxnLst/>
            <a:rect l="l" t="t" r="r" b="b"/>
            <a:pathLst>
              <a:path w="3688550" h="3688550">
                <a:moveTo>
                  <a:pt x="0" y="0"/>
                </a:moveTo>
                <a:lnTo>
                  <a:pt x="3688551" y="0"/>
                </a:lnTo>
                <a:lnTo>
                  <a:pt x="3688551" y="3688550"/>
                </a:lnTo>
                <a:lnTo>
                  <a:pt x="0" y="3688550"/>
                </a:lnTo>
                <a:lnTo>
                  <a:pt x="0" y="0"/>
                </a:lnTo>
                <a:close/>
              </a:path>
            </a:pathLst>
          </a:custGeom>
          <a:blipFill>
            <a:blip r:embed="rId10"/>
            <a:stretch>
              <a:fillRect/>
            </a:stretch>
          </a:blipFill>
        </p:spPr>
      </p:sp>
      <p:sp>
        <p:nvSpPr>
          <p:cNvPr id="15" name="Freeform 15"/>
          <p:cNvSpPr/>
          <p:nvPr/>
        </p:nvSpPr>
        <p:spPr>
          <a:xfrm rot="-2232851">
            <a:off x="15556043" y="939584"/>
            <a:ext cx="3713119" cy="3913057"/>
          </a:xfrm>
          <a:custGeom>
            <a:avLst/>
            <a:gdLst/>
            <a:ahLst/>
            <a:cxnLst/>
            <a:rect l="l" t="t" r="r" b="b"/>
            <a:pathLst>
              <a:path w="3713119" h="3913057">
                <a:moveTo>
                  <a:pt x="0" y="0"/>
                </a:moveTo>
                <a:lnTo>
                  <a:pt x="3713119" y="0"/>
                </a:lnTo>
                <a:lnTo>
                  <a:pt x="3713119" y="3913057"/>
                </a:lnTo>
                <a:lnTo>
                  <a:pt x="0" y="391305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4675261" y="1803016"/>
            <a:ext cx="4917323" cy="1196974"/>
          </a:xfrm>
          <a:prstGeom prst="rect">
            <a:avLst/>
          </a:prstGeom>
        </p:spPr>
        <p:txBody>
          <a:bodyPr lIns="0" tIns="0" rIns="0" bIns="0" rtlCol="0" anchor="t">
            <a:spAutoFit/>
          </a:bodyPr>
          <a:lstStyle/>
          <a:p>
            <a:pPr>
              <a:lnSpc>
                <a:spcPts val="8499"/>
              </a:lnSpc>
            </a:pPr>
            <a:r>
              <a:rPr lang="en-US" sz="9999" spc="-299">
                <a:solidFill>
                  <a:srgbClr val="F7F6F0"/>
                </a:solidFill>
                <a:latin typeface="Nefelibata Sans"/>
              </a:rPr>
              <a:t>nggota</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66928" flipV="1">
            <a:off x="585778" y="8909289"/>
            <a:ext cx="16230600" cy="5782151"/>
          </a:xfrm>
          <a:custGeom>
            <a:avLst/>
            <a:gdLst/>
            <a:ahLst/>
            <a:cxnLst/>
            <a:rect l="l" t="t" r="r" b="b"/>
            <a:pathLst>
              <a:path w="16230600" h="5782151">
                <a:moveTo>
                  <a:pt x="0" y="5782151"/>
                </a:moveTo>
                <a:lnTo>
                  <a:pt x="16230600" y="5782151"/>
                </a:lnTo>
                <a:lnTo>
                  <a:pt x="16230600" y="0"/>
                </a:lnTo>
                <a:lnTo>
                  <a:pt x="0" y="0"/>
                </a:lnTo>
                <a:lnTo>
                  <a:pt x="0" y="5782151"/>
                </a:lnTo>
                <a:close/>
              </a:path>
            </a:pathLst>
          </a:custGeom>
          <a:blipFill>
            <a:blip r:embed="rId3"/>
            <a:stretch>
              <a:fillRect/>
            </a:stretch>
          </a:blipFill>
        </p:spPr>
      </p:sp>
      <p:sp>
        <p:nvSpPr>
          <p:cNvPr id="4" name="Freeform 4"/>
          <p:cNvSpPr/>
          <p:nvPr/>
        </p:nvSpPr>
        <p:spPr>
          <a:xfrm>
            <a:off x="0" y="434340"/>
            <a:ext cx="18288000" cy="9418320"/>
          </a:xfrm>
          <a:custGeom>
            <a:avLst/>
            <a:gdLst/>
            <a:ahLst/>
            <a:cxnLst/>
            <a:rect l="l" t="t" r="r" b="b"/>
            <a:pathLst>
              <a:path w="18288000" h="9418320">
                <a:moveTo>
                  <a:pt x="0" y="0"/>
                </a:moveTo>
                <a:lnTo>
                  <a:pt x="18288000" y="0"/>
                </a:lnTo>
                <a:lnTo>
                  <a:pt x="18288000" y="9418320"/>
                </a:lnTo>
                <a:lnTo>
                  <a:pt x="0" y="9418320"/>
                </a:lnTo>
                <a:lnTo>
                  <a:pt x="0" y="0"/>
                </a:lnTo>
                <a:close/>
              </a:path>
            </a:pathLst>
          </a:custGeom>
          <a:blipFill>
            <a:blip r:embed="rId4"/>
            <a:stretch>
              <a:fillRect/>
            </a:stretch>
          </a:blipFill>
        </p:spPr>
      </p:sp>
      <p:sp>
        <p:nvSpPr>
          <p:cNvPr id="5" name="Freeform 5"/>
          <p:cNvSpPr/>
          <p:nvPr/>
        </p:nvSpPr>
        <p:spPr>
          <a:xfrm>
            <a:off x="3921358" y="866746"/>
            <a:ext cx="11110513" cy="2585719"/>
          </a:xfrm>
          <a:custGeom>
            <a:avLst/>
            <a:gdLst/>
            <a:ahLst/>
            <a:cxnLst/>
            <a:rect l="l" t="t" r="r" b="b"/>
            <a:pathLst>
              <a:path w="11110513" h="2585719">
                <a:moveTo>
                  <a:pt x="0" y="0"/>
                </a:moveTo>
                <a:lnTo>
                  <a:pt x="11110513" y="0"/>
                </a:lnTo>
                <a:lnTo>
                  <a:pt x="11110513" y="2585720"/>
                </a:lnTo>
                <a:lnTo>
                  <a:pt x="0" y="2585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971330" flipV="1">
            <a:off x="-5265449" y="-1548409"/>
            <a:ext cx="9626248" cy="5559158"/>
          </a:xfrm>
          <a:custGeom>
            <a:avLst/>
            <a:gdLst/>
            <a:ahLst/>
            <a:cxnLst/>
            <a:rect l="l" t="t" r="r" b="b"/>
            <a:pathLst>
              <a:path w="9626248" h="5559158">
                <a:moveTo>
                  <a:pt x="0" y="5559158"/>
                </a:moveTo>
                <a:lnTo>
                  <a:pt x="9626248" y="5559158"/>
                </a:lnTo>
                <a:lnTo>
                  <a:pt x="9626248" y="0"/>
                </a:lnTo>
                <a:lnTo>
                  <a:pt x="0" y="0"/>
                </a:lnTo>
                <a:lnTo>
                  <a:pt x="0" y="5559158"/>
                </a:lnTo>
                <a:close/>
              </a:path>
            </a:pathLst>
          </a:custGeom>
          <a:blipFill>
            <a:blip r:embed="rId7"/>
            <a:stretch>
              <a:fillRect/>
            </a:stretch>
          </a:blipFill>
        </p:spPr>
      </p:sp>
      <p:sp>
        <p:nvSpPr>
          <p:cNvPr id="7" name="Freeform 7"/>
          <p:cNvSpPr/>
          <p:nvPr/>
        </p:nvSpPr>
        <p:spPr>
          <a:xfrm>
            <a:off x="0" y="0"/>
            <a:ext cx="18288000" cy="1577340"/>
          </a:xfrm>
          <a:custGeom>
            <a:avLst/>
            <a:gdLst/>
            <a:ahLst/>
            <a:cxnLst/>
            <a:rect l="l" t="t" r="r" b="b"/>
            <a:pathLst>
              <a:path w="18288000" h="1577340">
                <a:moveTo>
                  <a:pt x="0" y="0"/>
                </a:moveTo>
                <a:lnTo>
                  <a:pt x="18288000" y="0"/>
                </a:lnTo>
                <a:lnTo>
                  <a:pt x="18288000" y="1577340"/>
                </a:lnTo>
                <a:lnTo>
                  <a:pt x="0" y="1577340"/>
                </a:lnTo>
                <a:lnTo>
                  <a:pt x="0" y="0"/>
                </a:lnTo>
                <a:close/>
              </a:path>
            </a:pathLst>
          </a:custGeom>
          <a:blipFill>
            <a:blip r:embed="rId8"/>
            <a:stretch>
              <a:fillRect/>
            </a:stretch>
          </a:blipFill>
        </p:spPr>
      </p:sp>
      <p:sp>
        <p:nvSpPr>
          <p:cNvPr id="8" name="Freeform 8"/>
          <p:cNvSpPr/>
          <p:nvPr/>
        </p:nvSpPr>
        <p:spPr>
          <a:xfrm>
            <a:off x="14923006" y="-1618994"/>
            <a:ext cx="4048270" cy="4048270"/>
          </a:xfrm>
          <a:custGeom>
            <a:avLst/>
            <a:gdLst/>
            <a:ahLst/>
            <a:cxnLst/>
            <a:rect l="l" t="t" r="r" b="b"/>
            <a:pathLst>
              <a:path w="4048270" h="4048270">
                <a:moveTo>
                  <a:pt x="0" y="0"/>
                </a:moveTo>
                <a:lnTo>
                  <a:pt x="4048271" y="0"/>
                </a:lnTo>
                <a:lnTo>
                  <a:pt x="4048271" y="4048270"/>
                </a:lnTo>
                <a:lnTo>
                  <a:pt x="0" y="4048270"/>
                </a:lnTo>
                <a:lnTo>
                  <a:pt x="0" y="0"/>
                </a:lnTo>
                <a:close/>
              </a:path>
            </a:pathLst>
          </a:custGeom>
          <a:blipFill>
            <a:blip r:embed="rId9"/>
            <a:stretch>
              <a:fillRect/>
            </a:stretch>
          </a:blipFill>
        </p:spPr>
      </p:sp>
      <p:sp>
        <p:nvSpPr>
          <p:cNvPr id="9" name="Freeform 9"/>
          <p:cNvSpPr/>
          <p:nvPr/>
        </p:nvSpPr>
        <p:spPr>
          <a:xfrm>
            <a:off x="-759812" y="8635337"/>
            <a:ext cx="3688550" cy="3688550"/>
          </a:xfrm>
          <a:custGeom>
            <a:avLst/>
            <a:gdLst/>
            <a:ahLst/>
            <a:cxnLst/>
            <a:rect l="l" t="t" r="r" b="b"/>
            <a:pathLst>
              <a:path w="3688550" h="3688550">
                <a:moveTo>
                  <a:pt x="0" y="0"/>
                </a:moveTo>
                <a:lnTo>
                  <a:pt x="3688550" y="0"/>
                </a:lnTo>
                <a:lnTo>
                  <a:pt x="3688550" y="3688550"/>
                </a:lnTo>
                <a:lnTo>
                  <a:pt x="0" y="3688550"/>
                </a:lnTo>
                <a:lnTo>
                  <a:pt x="0" y="0"/>
                </a:lnTo>
                <a:close/>
              </a:path>
            </a:pathLst>
          </a:custGeom>
          <a:blipFill>
            <a:blip r:embed="rId9"/>
            <a:stretch>
              <a:fillRect/>
            </a:stretch>
          </a:blipFill>
        </p:spPr>
      </p:sp>
      <p:sp>
        <p:nvSpPr>
          <p:cNvPr id="10" name="Freeform 10"/>
          <p:cNvSpPr/>
          <p:nvPr/>
        </p:nvSpPr>
        <p:spPr>
          <a:xfrm rot="971330" flipH="1">
            <a:off x="13821271" y="6669286"/>
            <a:ext cx="9679965" cy="5590180"/>
          </a:xfrm>
          <a:custGeom>
            <a:avLst/>
            <a:gdLst/>
            <a:ahLst/>
            <a:cxnLst/>
            <a:rect l="l" t="t" r="r" b="b"/>
            <a:pathLst>
              <a:path w="9679965" h="5590180">
                <a:moveTo>
                  <a:pt x="9679965" y="0"/>
                </a:moveTo>
                <a:lnTo>
                  <a:pt x="0" y="0"/>
                </a:lnTo>
                <a:lnTo>
                  <a:pt x="0" y="5590180"/>
                </a:lnTo>
                <a:lnTo>
                  <a:pt x="9679965" y="5590180"/>
                </a:lnTo>
                <a:lnTo>
                  <a:pt x="9679965" y="0"/>
                </a:lnTo>
                <a:close/>
              </a:path>
            </a:pathLst>
          </a:custGeom>
          <a:blipFill>
            <a:blip r:embed="rId7"/>
            <a:stretch>
              <a:fillRect/>
            </a:stretch>
          </a:blipFill>
        </p:spPr>
      </p:sp>
      <p:sp>
        <p:nvSpPr>
          <p:cNvPr id="11" name="TextBox 11"/>
          <p:cNvSpPr txBox="1"/>
          <p:nvPr/>
        </p:nvSpPr>
        <p:spPr>
          <a:xfrm>
            <a:off x="455015" y="3318927"/>
            <a:ext cx="17832985" cy="4243630"/>
          </a:xfrm>
          <a:prstGeom prst="rect">
            <a:avLst/>
          </a:prstGeom>
        </p:spPr>
        <p:txBody>
          <a:bodyPr lIns="0" tIns="0" rIns="0" bIns="0" rtlCol="0" anchor="t">
            <a:spAutoFit/>
          </a:bodyPr>
          <a:lstStyle/>
          <a:p>
            <a:pPr marL="735362" lvl="1" indent="-367681">
              <a:lnSpc>
                <a:spcPts val="3746"/>
              </a:lnSpc>
              <a:buAutoNum type="arabicPeriod"/>
            </a:pPr>
            <a:r>
              <a:rPr lang="en-US" sz="3406">
                <a:solidFill>
                  <a:srgbClr val="535353"/>
                </a:solidFill>
                <a:latin typeface="Lexend Deca"/>
              </a:rPr>
              <a:t>Zakat Maal</a:t>
            </a:r>
          </a:p>
          <a:p>
            <a:pPr>
              <a:lnSpc>
                <a:spcPts val="3746"/>
              </a:lnSpc>
            </a:pPr>
            <a:endParaRPr lang="en-US" sz="3406">
              <a:solidFill>
                <a:srgbClr val="535353"/>
              </a:solidFill>
              <a:latin typeface="Lexend Deca"/>
            </a:endParaRPr>
          </a:p>
          <a:p>
            <a:pPr>
              <a:lnSpc>
                <a:spcPts val="3746"/>
              </a:lnSpc>
            </a:pPr>
            <a:r>
              <a:rPr lang="en-US" sz="3406">
                <a:solidFill>
                  <a:srgbClr val="535353"/>
                </a:solidFill>
                <a:latin typeface="Lexend Deca"/>
              </a:rPr>
              <a:t>Secara bahasa, maal artinya uang, harta, barang dan ternak (Ahmad Warson Munawwir, 1984: 1456-1466). Sedangkan secara terminologis, maal (harta) adalah segala yang dianggap sebagai benda yang dapat dipergunakan manfaatnya atau dinilai harganya sebagai harta, dengan berbagai jenisnya dan berapapun nilainya (PP Muhammadiyah Majelis Tarjih, 1977: 133).</a:t>
            </a:r>
          </a:p>
          <a:p>
            <a:pPr>
              <a:lnSpc>
                <a:spcPts val="3746"/>
              </a:lnSpc>
            </a:pPr>
            <a:endParaRPr lang="en-US" sz="3406">
              <a:solidFill>
                <a:srgbClr val="535353"/>
              </a:solidFill>
              <a:latin typeface="Lexend Deca"/>
            </a:endParaRPr>
          </a:p>
          <a:p>
            <a:pPr>
              <a:lnSpc>
                <a:spcPts val="3746"/>
              </a:lnSpc>
            </a:pPr>
            <a:endParaRPr lang="en-US" sz="3406">
              <a:solidFill>
                <a:srgbClr val="535353"/>
              </a:solidFill>
              <a:latin typeface="Lexend Deca"/>
            </a:endParaRPr>
          </a:p>
        </p:txBody>
      </p:sp>
      <p:sp>
        <p:nvSpPr>
          <p:cNvPr id="12" name="TextBox 12"/>
          <p:cNvSpPr txBox="1"/>
          <p:nvPr/>
        </p:nvSpPr>
        <p:spPr>
          <a:xfrm>
            <a:off x="4944907" y="1171546"/>
            <a:ext cx="8071369" cy="2064060"/>
          </a:xfrm>
          <a:prstGeom prst="rect">
            <a:avLst/>
          </a:prstGeom>
        </p:spPr>
        <p:txBody>
          <a:bodyPr lIns="0" tIns="0" rIns="0" bIns="0" rtlCol="0" anchor="t">
            <a:spAutoFit/>
          </a:bodyPr>
          <a:lstStyle/>
          <a:p>
            <a:pPr algn="ctr">
              <a:lnSpc>
                <a:spcPts val="7752"/>
              </a:lnSpc>
            </a:pPr>
            <a:r>
              <a:rPr lang="en-US" sz="9120" spc="-273">
                <a:solidFill>
                  <a:srgbClr val="535353"/>
                </a:solidFill>
                <a:latin typeface="Nefelibata Sans"/>
              </a:rPr>
              <a:t>A. Macam-macam zakat</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66928" flipV="1">
            <a:off x="585778" y="8909289"/>
            <a:ext cx="16230600" cy="5782151"/>
          </a:xfrm>
          <a:custGeom>
            <a:avLst/>
            <a:gdLst/>
            <a:ahLst/>
            <a:cxnLst/>
            <a:rect l="l" t="t" r="r" b="b"/>
            <a:pathLst>
              <a:path w="16230600" h="5782151">
                <a:moveTo>
                  <a:pt x="0" y="5782151"/>
                </a:moveTo>
                <a:lnTo>
                  <a:pt x="16230600" y="5782151"/>
                </a:lnTo>
                <a:lnTo>
                  <a:pt x="16230600" y="0"/>
                </a:lnTo>
                <a:lnTo>
                  <a:pt x="0" y="0"/>
                </a:lnTo>
                <a:lnTo>
                  <a:pt x="0" y="5782151"/>
                </a:lnTo>
                <a:close/>
              </a:path>
            </a:pathLst>
          </a:custGeom>
          <a:blipFill>
            <a:blip r:embed="rId3"/>
            <a:stretch>
              <a:fillRect/>
            </a:stretch>
          </a:blipFill>
        </p:spPr>
      </p:sp>
      <p:sp>
        <p:nvSpPr>
          <p:cNvPr id="4" name="Freeform 4"/>
          <p:cNvSpPr/>
          <p:nvPr/>
        </p:nvSpPr>
        <p:spPr>
          <a:xfrm>
            <a:off x="0" y="434340"/>
            <a:ext cx="18288000" cy="9418320"/>
          </a:xfrm>
          <a:custGeom>
            <a:avLst/>
            <a:gdLst/>
            <a:ahLst/>
            <a:cxnLst/>
            <a:rect l="l" t="t" r="r" b="b"/>
            <a:pathLst>
              <a:path w="18288000" h="9418320">
                <a:moveTo>
                  <a:pt x="0" y="0"/>
                </a:moveTo>
                <a:lnTo>
                  <a:pt x="18288000" y="0"/>
                </a:lnTo>
                <a:lnTo>
                  <a:pt x="18288000" y="9418320"/>
                </a:lnTo>
                <a:lnTo>
                  <a:pt x="0" y="9418320"/>
                </a:lnTo>
                <a:lnTo>
                  <a:pt x="0" y="0"/>
                </a:lnTo>
                <a:close/>
              </a:path>
            </a:pathLst>
          </a:custGeom>
          <a:blipFill>
            <a:blip r:embed="rId4"/>
            <a:stretch>
              <a:fillRect/>
            </a:stretch>
          </a:blipFill>
        </p:spPr>
      </p:sp>
      <p:sp>
        <p:nvSpPr>
          <p:cNvPr id="5" name="Freeform 5"/>
          <p:cNvSpPr/>
          <p:nvPr/>
        </p:nvSpPr>
        <p:spPr>
          <a:xfrm rot="971330" flipV="1">
            <a:off x="-5265449" y="-1548409"/>
            <a:ext cx="9626248" cy="5559158"/>
          </a:xfrm>
          <a:custGeom>
            <a:avLst/>
            <a:gdLst/>
            <a:ahLst/>
            <a:cxnLst/>
            <a:rect l="l" t="t" r="r" b="b"/>
            <a:pathLst>
              <a:path w="9626248" h="5559158">
                <a:moveTo>
                  <a:pt x="0" y="5559158"/>
                </a:moveTo>
                <a:lnTo>
                  <a:pt x="9626248" y="5559158"/>
                </a:lnTo>
                <a:lnTo>
                  <a:pt x="9626248" y="0"/>
                </a:lnTo>
                <a:lnTo>
                  <a:pt x="0" y="0"/>
                </a:lnTo>
                <a:lnTo>
                  <a:pt x="0" y="5559158"/>
                </a:lnTo>
                <a:close/>
              </a:path>
            </a:pathLst>
          </a:custGeom>
          <a:blipFill>
            <a:blip r:embed="rId5"/>
            <a:stretch>
              <a:fillRect/>
            </a:stretch>
          </a:blipFill>
        </p:spPr>
      </p:sp>
      <p:sp>
        <p:nvSpPr>
          <p:cNvPr id="6" name="Freeform 6"/>
          <p:cNvSpPr/>
          <p:nvPr/>
        </p:nvSpPr>
        <p:spPr>
          <a:xfrm>
            <a:off x="0" y="0"/>
            <a:ext cx="18288000" cy="1577340"/>
          </a:xfrm>
          <a:custGeom>
            <a:avLst/>
            <a:gdLst/>
            <a:ahLst/>
            <a:cxnLst/>
            <a:rect l="l" t="t" r="r" b="b"/>
            <a:pathLst>
              <a:path w="18288000" h="1577340">
                <a:moveTo>
                  <a:pt x="0" y="0"/>
                </a:moveTo>
                <a:lnTo>
                  <a:pt x="18288000" y="0"/>
                </a:lnTo>
                <a:lnTo>
                  <a:pt x="18288000" y="1577340"/>
                </a:lnTo>
                <a:lnTo>
                  <a:pt x="0" y="1577340"/>
                </a:lnTo>
                <a:lnTo>
                  <a:pt x="0" y="0"/>
                </a:lnTo>
                <a:close/>
              </a:path>
            </a:pathLst>
          </a:custGeom>
          <a:blipFill>
            <a:blip r:embed="rId6"/>
            <a:stretch>
              <a:fillRect/>
            </a:stretch>
          </a:blipFill>
        </p:spPr>
      </p:sp>
      <p:sp>
        <p:nvSpPr>
          <p:cNvPr id="7" name="Freeform 7"/>
          <p:cNvSpPr/>
          <p:nvPr/>
        </p:nvSpPr>
        <p:spPr>
          <a:xfrm>
            <a:off x="14923006" y="-1618994"/>
            <a:ext cx="4048270" cy="4048270"/>
          </a:xfrm>
          <a:custGeom>
            <a:avLst/>
            <a:gdLst/>
            <a:ahLst/>
            <a:cxnLst/>
            <a:rect l="l" t="t" r="r" b="b"/>
            <a:pathLst>
              <a:path w="4048270" h="4048270">
                <a:moveTo>
                  <a:pt x="0" y="0"/>
                </a:moveTo>
                <a:lnTo>
                  <a:pt x="4048271" y="0"/>
                </a:lnTo>
                <a:lnTo>
                  <a:pt x="4048271" y="4048270"/>
                </a:lnTo>
                <a:lnTo>
                  <a:pt x="0" y="4048270"/>
                </a:lnTo>
                <a:lnTo>
                  <a:pt x="0" y="0"/>
                </a:lnTo>
                <a:close/>
              </a:path>
            </a:pathLst>
          </a:custGeom>
          <a:blipFill>
            <a:blip r:embed="rId7"/>
            <a:stretch>
              <a:fillRect/>
            </a:stretch>
          </a:blipFill>
        </p:spPr>
      </p:sp>
      <p:sp>
        <p:nvSpPr>
          <p:cNvPr id="8" name="Freeform 8"/>
          <p:cNvSpPr/>
          <p:nvPr/>
        </p:nvSpPr>
        <p:spPr>
          <a:xfrm>
            <a:off x="-759812" y="8635337"/>
            <a:ext cx="3688550" cy="3688550"/>
          </a:xfrm>
          <a:custGeom>
            <a:avLst/>
            <a:gdLst/>
            <a:ahLst/>
            <a:cxnLst/>
            <a:rect l="l" t="t" r="r" b="b"/>
            <a:pathLst>
              <a:path w="3688550" h="3688550">
                <a:moveTo>
                  <a:pt x="0" y="0"/>
                </a:moveTo>
                <a:lnTo>
                  <a:pt x="3688550" y="0"/>
                </a:lnTo>
                <a:lnTo>
                  <a:pt x="3688550" y="3688550"/>
                </a:lnTo>
                <a:lnTo>
                  <a:pt x="0" y="3688550"/>
                </a:lnTo>
                <a:lnTo>
                  <a:pt x="0" y="0"/>
                </a:lnTo>
                <a:close/>
              </a:path>
            </a:pathLst>
          </a:custGeom>
          <a:blipFill>
            <a:blip r:embed="rId7"/>
            <a:stretch>
              <a:fillRect/>
            </a:stretch>
          </a:blipFill>
        </p:spPr>
      </p:sp>
      <p:sp>
        <p:nvSpPr>
          <p:cNvPr id="9" name="Freeform 9"/>
          <p:cNvSpPr/>
          <p:nvPr/>
        </p:nvSpPr>
        <p:spPr>
          <a:xfrm rot="971330" flipH="1">
            <a:off x="13821271" y="6669286"/>
            <a:ext cx="9679965" cy="5590180"/>
          </a:xfrm>
          <a:custGeom>
            <a:avLst/>
            <a:gdLst/>
            <a:ahLst/>
            <a:cxnLst/>
            <a:rect l="l" t="t" r="r" b="b"/>
            <a:pathLst>
              <a:path w="9679965" h="5590180">
                <a:moveTo>
                  <a:pt x="9679965" y="0"/>
                </a:moveTo>
                <a:lnTo>
                  <a:pt x="0" y="0"/>
                </a:lnTo>
                <a:lnTo>
                  <a:pt x="0" y="5590180"/>
                </a:lnTo>
                <a:lnTo>
                  <a:pt x="9679965" y="5590180"/>
                </a:lnTo>
                <a:lnTo>
                  <a:pt x="9679965" y="0"/>
                </a:lnTo>
                <a:close/>
              </a:path>
            </a:pathLst>
          </a:custGeom>
          <a:blipFill>
            <a:blip r:embed="rId5"/>
            <a:stretch>
              <a:fillRect/>
            </a:stretch>
          </a:blipFill>
        </p:spPr>
      </p:sp>
      <p:sp>
        <p:nvSpPr>
          <p:cNvPr id="10" name="Freeform 10"/>
          <p:cNvSpPr/>
          <p:nvPr/>
        </p:nvSpPr>
        <p:spPr>
          <a:xfrm>
            <a:off x="6691455" y="3200039"/>
            <a:ext cx="6058261" cy="6058261"/>
          </a:xfrm>
          <a:custGeom>
            <a:avLst/>
            <a:gdLst/>
            <a:ahLst/>
            <a:cxnLst/>
            <a:rect l="l" t="t" r="r" b="b"/>
            <a:pathLst>
              <a:path w="6058261" h="6058261">
                <a:moveTo>
                  <a:pt x="0" y="0"/>
                </a:moveTo>
                <a:lnTo>
                  <a:pt x="6058261" y="0"/>
                </a:lnTo>
                <a:lnTo>
                  <a:pt x="6058261" y="6058261"/>
                </a:lnTo>
                <a:lnTo>
                  <a:pt x="0" y="60582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2749716" y="3200039"/>
            <a:ext cx="5911537" cy="5911537"/>
          </a:xfrm>
          <a:custGeom>
            <a:avLst/>
            <a:gdLst/>
            <a:ahLst/>
            <a:cxnLst/>
            <a:rect l="l" t="t" r="r" b="b"/>
            <a:pathLst>
              <a:path w="5911537" h="5911537">
                <a:moveTo>
                  <a:pt x="0" y="0"/>
                </a:moveTo>
                <a:lnTo>
                  <a:pt x="5911537" y="0"/>
                </a:lnTo>
                <a:lnTo>
                  <a:pt x="5911537" y="5911537"/>
                </a:lnTo>
                <a:lnTo>
                  <a:pt x="0" y="59115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810361" y="8210520"/>
            <a:ext cx="2422009" cy="765960"/>
          </a:xfrm>
          <a:custGeom>
            <a:avLst/>
            <a:gdLst/>
            <a:ahLst/>
            <a:cxnLst/>
            <a:rect l="l" t="t" r="r" b="b"/>
            <a:pathLst>
              <a:path w="2422009" h="765960">
                <a:moveTo>
                  <a:pt x="0" y="0"/>
                </a:moveTo>
                <a:lnTo>
                  <a:pt x="2422009" y="0"/>
                </a:lnTo>
                <a:lnTo>
                  <a:pt x="2422009" y="765961"/>
                </a:lnTo>
                <a:lnTo>
                  <a:pt x="0" y="765961"/>
                </a:lnTo>
                <a:lnTo>
                  <a:pt x="0" y="0"/>
                </a:lnTo>
                <a:close/>
              </a:path>
            </a:pathLst>
          </a:custGeom>
          <a:blipFill>
            <a:blip r:embed="rId10"/>
            <a:stretch>
              <a:fillRect/>
            </a:stretch>
          </a:blipFill>
        </p:spPr>
      </p:sp>
      <p:sp>
        <p:nvSpPr>
          <p:cNvPr id="13" name="TextBox 13"/>
          <p:cNvSpPr txBox="1"/>
          <p:nvPr/>
        </p:nvSpPr>
        <p:spPr>
          <a:xfrm>
            <a:off x="6850434" y="3448612"/>
            <a:ext cx="5338824" cy="4588192"/>
          </a:xfrm>
          <a:prstGeom prst="rect">
            <a:avLst/>
          </a:prstGeom>
        </p:spPr>
        <p:txBody>
          <a:bodyPr lIns="0" tIns="0" rIns="0" bIns="0" rtlCol="0" anchor="t">
            <a:spAutoFit/>
          </a:bodyPr>
          <a:lstStyle/>
          <a:p>
            <a:pPr>
              <a:lnSpc>
                <a:spcPts val="3311"/>
              </a:lnSpc>
            </a:pPr>
            <a:r>
              <a:rPr lang="en-US" sz="3010">
                <a:solidFill>
                  <a:srgbClr val="535353"/>
                </a:solidFill>
                <a:latin typeface="Lexend Deca"/>
              </a:rPr>
              <a:t>B. Zakat Perniagaan</a:t>
            </a:r>
          </a:p>
          <a:p>
            <a:pPr>
              <a:lnSpc>
                <a:spcPts val="3311"/>
              </a:lnSpc>
            </a:pPr>
            <a:endParaRPr lang="en-US" sz="3010">
              <a:solidFill>
                <a:srgbClr val="535353"/>
              </a:solidFill>
              <a:latin typeface="Lexend Deca"/>
            </a:endParaRPr>
          </a:p>
          <a:p>
            <a:pPr>
              <a:lnSpc>
                <a:spcPts val="3311"/>
              </a:lnSpc>
            </a:pPr>
            <a:r>
              <a:rPr lang="en-US" sz="3010">
                <a:solidFill>
                  <a:srgbClr val="535353"/>
                </a:solidFill>
                <a:latin typeface="Lexend Deca"/>
              </a:rPr>
              <a:t>Adapun nishab zakat perniagaan adalah harga 85 gram emas murni, 24 karat, yang sudah mencapai 1 tahun (haul) haul sedangkan besar Zakat yang dikeluarkan adalah 2,5% dari nilai seluruh Harta perniagaan yang dimiliki. </a:t>
            </a:r>
          </a:p>
        </p:txBody>
      </p:sp>
      <p:sp>
        <p:nvSpPr>
          <p:cNvPr id="14" name="TextBox 14"/>
          <p:cNvSpPr txBox="1"/>
          <p:nvPr/>
        </p:nvSpPr>
        <p:spPr>
          <a:xfrm>
            <a:off x="12749716" y="3458137"/>
            <a:ext cx="5229503" cy="4266036"/>
          </a:xfrm>
          <a:prstGeom prst="rect">
            <a:avLst/>
          </a:prstGeom>
        </p:spPr>
        <p:txBody>
          <a:bodyPr lIns="0" tIns="0" rIns="0" bIns="0" rtlCol="0" anchor="t">
            <a:spAutoFit/>
          </a:bodyPr>
          <a:lstStyle/>
          <a:p>
            <a:pPr>
              <a:lnSpc>
                <a:spcPts val="3766"/>
              </a:lnSpc>
            </a:pPr>
            <a:r>
              <a:rPr lang="en-US" sz="3423">
                <a:solidFill>
                  <a:srgbClr val="535353"/>
                </a:solidFill>
                <a:latin typeface="Lexend Deca"/>
              </a:rPr>
              <a:t>C. Zakat Emas</a:t>
            </a:r>
          </a:p>
          <a:p>
            <a:pPr>
              <a:lnSpc>
                <a:spcPts val="3766"/>
              </a:lnSpc>
            </a:pPr>
            <a:endParaRPr lang="en-US" sz="3423">
              <a:solidFill>
                <a:srgbClr val="535353"/>
              </a:solidFill>
              <a:latin typeface="Lexend Deca"/>
            </a:endParaRPr>
          </a:p>
          <a:p>
            <a:pPr>
              <a:lnSpc>
                <a:spcPts val="3766"/>
              </a:lnSpc>
            </a:pPr>
            <a:r>
              <a:rPr lang="en-US" sz="3423">
                <a:solidFill>
                  <a:srgbClr val="535353"/>
                </a:solidFill>
                <a:latin typeface="Lexend Deca"/>
              </a:rPr>
              <a:t>Adapun nishab emas adalah 20 Dinar (emas murni) atau sama dengan 85 gram, setelah 1 tahun (haul), jumlah zakat yang wajib dikeluarkan adalah 2,5%</a:t>
            </a:r>
          </a:p>
        </p:txBody>
      </p:sp>
      <p:sp>
        <p:nvSpPr>
          <p:cNvPr id="15" name="Freeform 15"/>
          <p:cNvSpPr/>
          <p:nvPr/>
        </p:nvSpPr>
        <p:spPr>
          <a:xfrm>
            <a:off x="7737507" y="526248"/>
            <a:ext cx="2422009" cy="765960"/>
          </a:xfrm>
          <a:custGeom>
            <a:avLst/>
            <a:gdLst/>
            <a:ahLst/>
            <a:cxnLst/>
            <a:rect l="l" t="t" r="r" b="b"/>
            <a:pathLst>
              <a:path w="2422009" h="765960">
                <a:moveTo>
                  <a:pt x="0" y="0"/>
                </a:moveTo>
                <a:lnTo>
                  <a:pt x="2422009" y="0"/>
                </a:lnTo>
                <a:lnTo>
                  <a:pt x="2422009" y="765960"/>
                </a:lnTo>
                <a:lnTo>
                  <a:pt x="0" y="765960"/>
                </a:lnTo>
                <a:lnTo>
                  <a:pt x="0" y="0"/>
                </a:lnTo>
                <a:close/>
              </a:path>
            </a:pathLst>
          </a:custGeom>
          <a:blipFill>
            <a:blip r:embed="rId10"/>
            <a:stretch>
              <a:fillRect/>
            </a:stretch>
          </a:blipFill>
        </p:spPr>
      </p:sp>
      <p:sp>
        <p:nvSpPr>
          <p:cNvPr id="16" name="Freeform 16"/>
          <p:cNvSpPr/>
          <p:nvPr/>
        </p:nvSpPr>
        <p:spPr>
          <a:xfrm>
            <a:off x="13485977" y="8210520"/>
            <a:ext cx="2422009" cy="765960"/>
          </a:xfrm>
          <a:custGeom>
            <a:avLst/>
            <a:gdLst/>
            <a:ahLst/>
            <a:cxnLst/>
            <a:rect l="l" t="t" r="r" b="b"/>
            <a:pathLst>
              <a:path w="2422009" h="765960">
                <a:moveTo>
                  <a:pt x="0" y="0"/>
                </a:moveTo>
                <a:lnTo>
                  <a:pt x="2422009" y="0"/>
                </a:lnTo>
                <a:lnTo>
                  <a:pt x="2422009" y="765961"/>
                </a:lnTo>
                <a:lnTo>
                  <a:pt x="0" y="765961"/>
                </a:lnTo>
                <a:lnTo>
                  <a:pt x="0" y="0"/>
                </a:lnTo>
                <a:close/>
              </a:path>
            </a:pathLst>
          </a:custGeom>
          <a:blipFill>
            <a:blip r:embed="rId10"/>
            <a:stretch>
              <a:fillRect/>
            </a:stretch>
          </a:blipFill>
        </p:spPr>
      </p:sp>
      <p:sp>
        <p:nvSpPr>
          <p:cNvPr id="17" name="Freeform 17"/>
          <p:cNvSpPr/>
          <p:nvPr/>
        </p:nvSpPr>
        <p:spPr>
          <a:xfrm>
            <a:off x="3921358" y="526248"/>
            <a:ext cx="10775623" cy="2507781"/>
          </a:xfrm>
          <a:custGeom>
            <a:avLst/>
            <a:gdLst/>
            <a:ahLst/>
            <a:cxnLst/>
            <a:rect l="l" t="t" r="r" b="b"/>
            <a:pathLst>
              <a:path w="10775623" h="2507781">
                <a:moveTo>
                  <a:pt x="0" y="0"/>
                </a:moveTo>
                <a:lnTo>
                  <a:pt x="10775624" y="0"/>
                </a:lnTo>
                <a:lnTo>
                  <a:pt x="10775624" y="2507782"/>
                </a:lnTo>
                <a:lnTo>
                  <a:pt x="0" y="25077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4170239" y="1087482"/>
            <a:ext cx="9556546" cy="1613913"/>
          </a:xfrm>
          <a:prstGeom prst="rect">
            <a:avLst/>
          </a:prstGeom>
        </p:spPr>
        <p:txBody>
          <a:bodyPr lIns="0" tIns="0" rIns="0" bIns="0" rtlCol="0" anchor="t">
            <a:spAutoFit/>
          </a:bodyPr>
          <a:lstStyle/>
          <a:p>
            <a:pPr algn="ctr">
              <a:lnSpc>
                <a:spcPts val="6030"/>
              </a:lnSpc>
            </a:pPr>
            <a:r>
              <a:rPr lang="en-US" sz="7094" spc="-212">
                <a:solidFill>
                  <a:srgbClr val="535353"/>
                </a:solidFill>
                <a:latin typeface="Nefelibata Sans"/>
              </a:rPr>
              <a:t>Ketentuan yang wajib dizakatkan :</a:t>
            </a:r>
          </a:p>
        </p:txBody>
      </p:sp>
      <p:sp>
        <p:nvSpPr>
          <p:cNvPr id="19" name="Freeform 19"/>
          <p:cNvSpPr/>
          <p:nvPr/>
        </p:nvSpPr>
        <p:spPr>
          <a:xfrm>
            <a:off x="528542" y="3200039"/>
            <a:ext cx="6058261" cy="6058261"/>
          </a:xfrm>
          <a:custGeom>
            <a:avLst/>
            <a:gdLst/>
            <a:ahLst/>
            <a:cxnLst/>
            <a:rect l="l" t="t" r="r" b="b"/>
            <a:pathLst>
              <a:path w="6058261" h="6058261">
                <a:moveTo>
                  <a:pt x="0" y="0"/>
                </a:moveTo>
                <a:lnTo>
                  <a:pt x="6058261" y="0"/>
                </a:lnTo>
                <a:lnTo>
                  <a:pt x="6058261" y="6058261"/>
                </a:lnTo>
                <a:lnTo>
                  <a:pt x="0" y="60582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TextBox 20"/>
          <p:cNvSpPr txBox="1"/>
          <p:nvPr/>
        </p:nvSpPr>
        <p:spPr>
          <a:xfrm>
            <a:off x="1188069" y="3133364"/>
            <a:ext cx="4907254" cy="5984026"/>
          </a:xfrm>
          <a:prstGeom prst="rect">
            <a:avLst/>
          </a:prstGeom>
        </p:spPr>
        <p:txBody>
          <a:bodyPr lIns="0" tIns="0" rIns="0" bIns="0" rtlCol="0" anchor="t">
            <a:spAutoFit/>
          </a:bodyPr>
          <a:lstStyle/>
          <a:p>
            <a:pPr algn="ctr">
              <a:lnSpc>
                <a:spcPts val="4762"/>
              </a:lnSpc>
            </a:pPr>
            <a:r>
              <a:rPr lang="en-US" sz="3401">
                <a:solidFill>
                  <a:srgbClr val="535353"/>
                </a:solidFill>
                <a:latin typeface="Open Sans"/>
              </a:rPr>
              <a:t>A. Zakat Tanaman</a:t>
            </a:r>
          </a:p>
          <a:p>
            <a:pPr algn="ctr">
              <a:lnSpc>
                <a:spcPts val="4762"/>
              </a:lnSpc>
            </a:pPr>
            <a:r>
              <a:rPr lang="en-US" sz="3401">
                <a:solidFill>
                  <a:srgbClr val="535353"/>
                </a:solidFill>
                <a:latin typeface="Open Sans"/>
              </a:rPr>
              <a:t>Zakat tanaman yang wajib dikeluarkan adalah 5%. Jika proses pengolahannya menggunakan teknologi (biaya). Adapun apabila tidak menggunakan teknologi zakatnya adalah 10%.</a:t>
            </a:r>
          </a:p>
        </p:txBody>
      </p:sp>
      <p:sp>
        <p:nvSpPr>
          <p:cNvPr id="21" name="Freeform 21"/>
          <p:cNvSpPr/>
          <p:nvPr/>
        </p:nvSpPr>
        <p:spPr>
          <a:xfrm rot="166928" flipV="1">
            <a:off x="738178" y="9061689"/>
            <a:ext cx="16230600" cy="5782151"/>
          </a:xfrm>
          <a:custGeom>
            <a:avLst/>
            <a:gdLst/>
            <a:ahLst/>
            <a:cxnLst/>
            <a:rect l="l" t="t" r="r" b="b"/>
            <a:pathLst>
              <a:path w="16230600" h="5782151">
                <a:moveTo>
                  <a:pt x="0" y="5782151"/>
                </a:moveTo>
                <a:lnTo>
                  <a:pt x="16230600" y="5782151"/>
                </a:lnTo>
                <a:lnTo>
                  <a:pt x="16230600" y="0"/>
                </a:lnTo>
                <a:lnTo>
                  <a:pt x="0" y="0"/>
                </a:lnTo>
                <a:lnTo>
                  <a:pt x="0" y="5782151"/>
                </a:lnTo>
                <a:close/>
              </a:path>
            </a:pathLst>
          </a:custGeom>
          <a:blipFill>
            <a:blip r:embed="rId3"/>
            <a:stretch>
              <a:fillRect/>
            </a:stretch>
          </a:blipFill>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66928" flipV="1">
            <a:off x="585778" y="8909289"/>
            <a:ext cx="16230600" cy="5782151"/>
          </a:xfrm>
          <a:custGeom>
            <a:avLst/>
            <a:gdLst/>
            <a:ahLst/>
            <a:cxnLst/>
            <a:rect l="l" t="t" r="r" b="b"/>
            <a:pathLst>
              <a:path w="16230600" h="5782151">
                <a:moveTo>
                  <a:pt x="0" y="5782151"/>
                </a:moveTo>
                <a:lnTo>
                  <a:pt x="16230600" y="5782151"/>
                </a:lnTo>
                <a:lnTo>
                  <a:pt x="16230600" y="0"/>
                </a:lnTo>
                <a:lnTo>
                  <a:pt x="0" y="0"/>
                </a:lnTo>
                <a:lnTo>
                  <a:pt x="0" y="5782151"/>
                </a:lnTo>
                <a:close/>
              </a:path>
            </a:pathLst>
          </a:custGeom>
          <a:blipFill>
            <a:blip r:embed="rId3"/>
            <a:stretch>
              <a:fillRect/>
            </a:stretch>
          </a:blipFill>
        </p:spPr>
      </p:sp>
      <p:sp>
        <p:nvSpPr>
          <p:cNvPr id="4" name="Freeform 4"/>
          <p:cNvSpPr/>
          <p:nvPr/>
        </p:nvSpPr>
        <p:spPr>
          <a:xfrm>
            <a:off x="0" y="434340"/>
            <a:ext cx="18288000" cy="9418320"/>
          </a:xfrm>
          <a:custGeom>
            <a:avLst/>
            <a:gdLst/>
            <a:ahLst/>
            <a:cxnLst/>
            <a:rect l="l" t="t" r="r" b="b"/>
            <a:pathLst>
              <a:path w="18288000" h="9418320">
                <a:moveTo>
                  <a:pt x="0" y="0"/>
                </a:moveTo>
                <a:lnTo>
                  <a:pt x="18288000" y="0"/>
                </a:lnTo>
                <a:lnTo>
                  <a:pt x="18288000" y="9418320"/>
                </a:lnTo>
                <a:lnTo>
                  <a:pt x="0" y="9418320"/>
                </a:lnTo>
                <a:lnTo>
                  <a:pt x="0" y="0"/>
                </a:lnTo>
                <a:close/>
              </a:path>
            </a:pathLst>
          </a:custGeom>
          <a:blipFill>
            <a:blip r:embed="rId4"/>
            <a:stretch>
              <a:fillRect/>
            </a:stretch>
          </a:blipFill>
        </p:spPr>
      </p:sp>
      <p:sp>
        <p:nvSpPr>
          <p:cNvPr id="5" name="Freeform 5"/>
          <p:cNvSpPr/>
          <p:nvPr/>
        </p:nvSpPr>
        <p:spPr>
          <a:xfrm rot="971330" flipV="1">
            <a:off x="-5265449" y="-1548409"/>
            <a:ext cx="9626248" cy="5559158"/>
          </a:xfrm>
          <a:custGeom>
            <a:avLst/>
            <a:gdLst/>
            <a:ahLst/>
            <a:cxnLst/>
            <a:rect l="l" t="t" r="r" b="b"/>
            <a:pathLst>
              <a:path w="9626248" h="5559158">
                <a:moveTo>
                  <a:pt x="0" y="5559158"/>
                </a:moveTo>
                <a:lnTo>
                  <a:pt x="9626248" y="5559158"/>
                </a:lnTo>
                <a:lnTo>
                  <a:pt x="9626248" y="0"/>
                </a:lnTo>
                <a:lnTo>
                  <a:pt x="0" y="0"/>
                </a:lnTo>
                <a:lnTo>
                  <a:pt x="0" y="5559158"/>
                </a:lnTo>
                <a:close/>
              </a:path>
            </a:pathLst>
          </a:custGeom>
          <a:blipFill>
            <a:blip r:embed="rId5"/>
            <a:stretch>
              <a:fillRect/>
            </a:stretch>
          </a:blipFill>
        </p:spPr>
      </p:sp>
      <p:sp>
        <p:nvSpPr>
          <p:cNvPr id="6" name="Freeform 6"/>
          <p:cNvSpPr/>
          <p:nvPr/>
        </p:nvSpPr>
        <p:spPr>
          <a:xfrm>
            <a:off x="0" y="0"/>
            <a:ext cx="18288000" cy="1577340"/>
          </a:xfrm>
          <a:custGeom>
            <a:avLst/>
            <a:gdLst/>
            <a:ahLst/>
            <a:cxnLst/>
            <a:rect l="l" t="t" r="r" b="b"/>
            <a:pathLst>
              <a:path w="18288000" h="1577340">
                <a:moveTo>
                  <a:pt x="0" y="0"/>
                </a:moveTo>
                <a:lnTo>
                  <a:pt x="18288000" y="0"/>
                </a:lnTo>
                <a:lnTo>
                  <a:pt x="18288000" y="1577340"/>
                </a:lnTo>
                <a:lnTo>
                  <a:pt x="0" y="1577340"/>
                </a:lnTo>
                <a:lnTo>
                  <a:pt x="0" y="0"/>
                </a:lnTo>
                <a:close/>
              </a:path>
            </a:pathLst>
          </a:custGeom>
          <a:blipFill>
            <a:blip r:embed="rId6"/>
            <a:stretch>
              <a:fillRect/>
            </a:stretch>
          </a:blipFill>
        </p:spPr>
      </p:sp>
      <p:sp>
        <p:nvSpPr>
          <p:cNvPr id="7" name="Freeform 7"/>
          <p:cNvSpPr/>
          <p:nvPr/>
        </p:nvSpPr>
        <p:spPr>
          <a:xfrm>
            <a:off x="14923006" y="-1618994"/>
            <a:ext cx="4048270" cy="4048270"/>
          </a:xfrm>
          <a:custGeom>
            <a:avLst/>
            <a:gdLst/>
            <a:ahLst/>
            <a:cxnLst/>
            <a:rect l="l" t="t" r="r" b="b"/>
            <a:pathLst>
              <a:path w="4048270" h="4048270">
                <a:moveTo>
                  <a:pt x="0" y="0"/>
                </a:moveTo>
                <a:lnTo>
                  <a:pt x="4048271" y="0"/>
                </a:lnTo>
                <a:lnTo>
                  <a:pt x="4048271" y="4048270"/>
                </a:lnTo>
                <a:lnTo>
                  <a:pt x="0" y="4048270"/>
                </a:lnTo>
                <a:lnTo>
                  <a:pt x="0" y="0"/>
                </a:lnTo>
                <a:close/>
              </a:path>
            </a:pathLst>
          </a:custGeom>
          <a:blipFill>
            <a:blip r:embed="rId7"/>
            <a:stretch>
              <a:fillRect/>
            </a:stretch>
          </a:blipFill>
        </p:spPr>
      </p:sp>
      <p:sp>
        <p:nvSpPr>
          <p:cNvPr id="8" name="Freeform 8"/>
          <p:cNvSpPr/>
          <p:nvPr/>
        </p:nvSpPr>
        <p:spPr>
          <a:xfrm>
            <a:off x="-759812" y="8635337"/>
            <a:ext cx="3688550" cy="3688550"/>
          </a:xfrm>
          <a:custGeom>
            <a:avLst/>
            <a:gdLst/>
            <a:ahLst/>
            <a:cxnLst/>
            <a:rect l="l" t="t" r="r" b="b"/>
            <a:pathLst>
              <a:path w="3688550" h="3688550">
                <a:moveTo>
                  <a:pt x="0" y="0"/>
                </a:moveTo>
                <a:lnTo>
                  <a:pt x="3688550" y="0"/>
                </a:lnTo>
                <a:lnTo>
                  <a:pt x="3688550" y="3688550"/>
                </a:lnTo>
                <a:lnTo>
                  <a:pt x="0" y="3688550"/>
                </a:lnTo>
                <a:lnTo>
                  <a:pt x="0" y="0"/>
                </a:lnTo>
                <a:close/>
              </a:path>
            </a:pathLst>
          </a:custGeom>
          <a:blipFill>
            <a:blip r:embed="rId7"/>
            <a:stretch>
              <a:fillRect/>
            </a:stretch>
          </a:blipFill>
        </p:spPr>
      </p:sp>
      <p:sp>
        <p:nvSpPr>
          <p:cNvPr id="9" name="Freeform 9"/>
          <p:cNvSpPr/>
          <p:nvPr/>
        </p:nvSpPr>
        <p:spPr>
          <a:xfrm rot="971330" flipH="1">
            <a:off x="13821271" y="6669286"/>
            <a:ext cx="9679965" cy="5590180"/>
          </a:xfrm>
          <a:custGeom>
            <a:avLst/>
            <a:gdLst/>
            <a:ahLst/>
            <a:cxnLst/>
            <a:rect l="l" t="t" r="r" b="b"/>
            <a:pathLst>
              <a:path w="9679965" h="5590180">
                <a:moveTo>
                  <a:pt x="9679965" y="0"/>
                </a:moveTo>
                <a:lnTo>
                  <a:pt x="0" y="0"/>
                </a:lnTo>
                <a:lnTo>
                  <a:pt x="0" y="5590180"/>
                </a:lnTo>
                <a:lnTo>
                  <a:pt x="9679965" y="5590180"/>
                </a:lnTo>
                <a:lnTo>
                  <a:pt x="9679965" y="0"/>
                </a:lnTo>
                <a:close/>
              </a:path>
            </a:pathLst>
          </a:custGeom>
          <a:blipFill>
            <a:blip r:embed="rId5"/>
            <a:stretch>
              <a:fillRect/>
            </a:stretch>
          </a:blipFill>
        </p:spPr>
      </p:sp>
      <p:sp>
        <p:nvSpPr>
          <p:cNvPr id="10" name="Freeform 10"/>
          <p:cNvSpPr/>
          <p:nvPr/>
        </p:nvSpPr>
        <p:spPr>
          <a:xfrm>
            <a:off x="810361" y="2936408"/>
            <a:ext cx="6715871" cy="6715871"/>
          </a:xfrm>
          <a:custGeom>
            <a:avLst/>
            <a:gdLst/>
            <a:ahLst/>
            <a:cxnLst/>
            <a:rect l="l" t="t" r="r" b="b"/>
            <a:pathLst>
              <a:path w="6715871" h="6715871">
                <a:moveTo>
                  <a:pt x="0" y="0"/>
                </a:moveTo>
                <a:lnTo>
                  <a:pt x="6715871" y="0"/>
                </a:lnTo>
                <a:lnTo>
                  <a:pt x="6715871" y="6715871"/>
                </a:lnTo>
                <a:lnTo>
                  <a:pt x="0" y="67158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9597555" y="2936408"/>
            <a:ext cx="6715871" cy="6715871"/>
          </a:xfrm>
          <a:custGeom>
            <a:avLst/>
            <a:gdLst/>
            <a:ahLst/>
            <a:cxnLst/>
            <a:rect l="l" t="t" r="r" b="b"/>
            <a:pathLst>
              <a:path w="6715871" h="6715871">
                <a:moveTo>
                  <a:pt x="0" y="0"/>
                </a:moveTo>
                <a:lnTo>
                  <a:pt x="6715871" y="0"/>
                </a:lnTo>
                <a:lnTo>
                  <a:pt x="6715871" y="6715871"/>
                </a:lnTo>
                <a:lnTo>
                  <a:pt x="0" y="67158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810361" y="8210520"/>
            <a:ext cx="2422009" cy="765960"/>
          </a:xfrm>
          <a:custGeom>
            <a:avLst/>
            <a:gdLst/>
            <a:ahLst/>
            <a:cxnLst/>
            <a:rect l="l" t="t" r="r" b="b"/>
            <a:pathLst>
              <a:path w="2422009" h="765960">
                <a:moveTo>
                  <a:pt x="0" y="0"/>
                </a:moveTo>
                <a:lnTo>
                  <a:pt x="2422009" y="0"/>
                </a:lnTo>
                <a:lnTo>
                  <a:pt x="2422009" y="765961"/>
                </a:lnTo>
                <a:lnTo>
                  <a:pt x="0" y="765961"/>
                </a:lnTo>
                <a:lnTo>
                  <a:pt x="0" y="0"/>
                </a:lnTo>
                <a:close/>
              </a:path>
            </a:pathLst>
          </a:custGeom>
          <a:blipFill>
            <a:blip r:embed="rId10"/>
            <a:stretch>
              <a:fillRect/>
            </a:stretch>
          </a:blipFill>
        </p:spPr>
      </p:sp>
      <p:sp>
        <p:nvSpPr>
          <p:cNvPr id="13" name="TextBox 13"/>
          <p:cNvSpPr txBox="1"/>
          <p:nvPr/>
        </p:nvSpPr>
        <p:spPr>
          <a:xfrm>
            <a:off x="1166962" y="3062605"/>
            <a:ext cx="6303540" cy="5913876"/>
          </a:xfrm>
          <a:prstGeom prst="rect">
            <a:avLst/>
          </a:prstGeom>
        </p:spPr>
        <p:txBody>
          <a:bodyPr lIns="0" tIns="0" rIns="0" bIns="0" rtlCol="0" anchor="t">
            <a:spAutoFit/>
          </a:bodyPr>
          <a:lstStyle/>
          <a:p>
            <a:pPr>
              <a:lnSpc>
                <a:spcPts val="3909"/>
              </a:lnSpc>
            </a:pPr>
            <a:r>
              <a:rPr lang="en-US" sz="3554">
                <a:solidFill>
                  <a:srgbClr val="535353"/>
                </a:solidFill>
                <a:latin typeface="Lexend Deca"/>
              </a:rPr>
              <a:t>D. Zakat Perak</a:t>
            </a:r>
          </a:p>
          <a:p>
            <a:pPr>
              <a:lnSpc>
                <a:spcPts val="3909"/>
              </a:lnSpc>
            </a:pPr>
            <a:endParaRPr lang="en-US" sz="3554">
              <a:solidFill>
                <a:srgbClr val="535353"/>
              </a:solidFill>
              <a:latin typeface="Lexend Deca"/>
            </a:endParaRPr>
          </a:p>
          <a:p>
            <a:pPr>
              <a:lnSpc>
                <a:spcPts val="3909"/>
              </a:lnSpc>
            </a:pPr>
            <a:r>
              <a:rPr lang="en-US" sz="3554">
                <a:solidFill>
                  <a:srgbClr val="535353"/>
                </a:solidFill>
                <a:latin typeface="Lexend Deca"/>
              </a:rPr>
              <a:t>zakat perak adalah 200 dirham uang perak atau sama dengan 595 gram. Jika seseorang telah memiliki perak seberat 595 gram dan telah mencapai haul (1 tahun) maka ia wajib mengeluarkan zakatnya sebesar 2,5%.</a:t>
            </a:r>
          </a:p>
          <a:p>
            <a:pPr>
              <a:lnSpc>
                <a:spcPts val="3909"/>
              </a:lnSpc>
            </a:pPr>
            <a:endParaRPr lang="en-US" sz="3554">
              <a:solidFill>
                <a:srgbClr val="535353"/>
              </a:solidFill>
              <a:latin typeface="Lexend Deca"/>
            </a:endParaRPr>
          </a:p>
        </p:txBody>
      </p:sp>
      <p:sp>
        <p:nvSpPr>
          <p:cNvPr id="14" name="TextBox 14"/>
          <p:cNvSpPr txBox="1"/>
          <p:nvPr/>
        </p:nvSpPr>
        <p:spPr>
          <a:xfrm>
            <a:off x="9871862" y="3325586"/>
            <a:ext cx="5552588" cy="6138789"/>
          </a:xfrm>
          <a:prstGeom prst="rect">
            <a:avLst/>
          </a:prstGeom>
        </p:spPr>
        <p:txBody>
          <a:bodyPr lIns="0" tIns="0" rIns="0" bIns="0" rtlCol="0" anchor="t">
            <a:spAutoFit/>
          </a:bodyPr>
          <a:lstStyle/>
          <a:p>
            <a:pPr>
              <a:lnSpc>
                <a:spcPts val="3753"/>
              </a:lnSpc>
            </a:pPr>
            <a:r>
              <a:rPr lang="en-US" sz="3412">
                <a:solidFill>
                  <a:srgbClr val="535353"/>
                </a:solidFill>
                <a:latin typeface="Lexend Deca"/>
              </a:rPr>
              <a:t>E. Zakat Rikaz &amp;Ma’din</a:t>
            </a:r>
          </a:p>
          <a:p>
            <a:pPr>
              <a:lnSpc>
                <a:spcPts val="3753"/>
              </a:lnSpc>
            </a:pPr>
            <a:r>
              <a:rPr lang="en-US" sz="3412">
                <a:solidFill>
                  <a:srgbClr val="535353"/>
                </a:solidFill>
                <a:latin typeface="Lexend Deca"/>
              </a:rPr>
              <a:t>Besar zakat rikaz adalah 20% yang dikeluarkan pada saat barang tersebut ditemukan tanpa mempertimbangkan nishab dan haul, ketentuan zakat Ma'din (tambang) disamakan dengan emas murni 24 karat (PP Muhammadiyah Majelis Tarjih, 1977: 162-164).</a:t>
            </a:r>
          </a:p>
        </p:txBody>
      </p:sp>
      <p:sp>
        <p:nvSpPr>
          <p:cNvPr id="15" name="Freeform 15"/>
          <p:cNvSpPr/>
          <p:nvPr/>
        </p:nvSpPr>
        <p:spPr>
          <a:xfrm>
            <a:off x="7737507" y="526248"/>
            <a:ext cx="2422009" cy="765960"/>
          </a:xfrm>
          <a:custGeom>
            <a:avLst/>
            <a:gdLst/>
            <a:ahLst/>
            <a:cxnLst/>
            <a:rect l="l" t="t" r="r" b="b"/>
            <a:pathLst>
              <a:path w="2422009" h="765960">
                <a:moveTo>
                  <a:pt x="0" y="0"/>
                </a:moveTo>
                <a:lnTo>
                  <a:pt x="2422009" y="0"/>
                </a:lnTo>
                <a:lnTo>
                  <a:pt x="2422009" y="765960"/>
                </a:lnTo>
                <a:lnTo>
                  <a:pt x="0" y="765960"/>
                </a:lnTo>
                <a:lnTo>
                  <a:pt x="0" y="0"/>
                </a:lnTo>
                <a:close/>
              </a:path>
            </a:pathLst>
          </a:custGeom>
          <a:blipFill>
            <a:blip r:embed="rId10"/>
            <a:stretch>
              <a:fillRect/>
            </a:stretch>
          </a:blipFill>
        </p:spPr>
      </p:sp>
      <p:sp>
        <p:nvSpPr>
          <p:cNvPr id="16" name="Freeform 16"/>
          <p:cNvSpPr/>
          <p:nvPr/>
        </p:nvSpPr>
        <p:spPr>
          <a:xfrm>
            <a:off x="13485977" y="8210520"/>
            <a:ext cx="2422009" cy="765960"/>
          </a:xfrm>
          <a:custGeom>
            <a:avLst/>
            <a:gdLst/>
            <a:ahLst/>
            <a:cxnLst/>
            <a:rect l="l" t="t" r="r" b="b"/>
            <a:pathLst>
              <a:path w="2422009" h="765960">
                <a:moveTo>
                  <a:pt x="0" y="0"/>
                </a:moveTo>
                <a:lnTo>
                  <a:pt x="2422009" y="0"/>
                </a:lnTo>
                <a:lnTo>
                  <a:pt x="2422009" y="765961"/>
                </a:lnTo>
                <a:lnTo>
                  <a:pt x="0" y="765961"/>
                </a:lnTo>
                <a:lnTo>
                  <a:pt x="0" y="0"/>
                </a:lnTo>
                <a:close/>
              </a:path>
            </a:pathLst>
          </a:custGeom>
          <a:blipFill>
            <a:blip r:embed="rId10"/>
            <a:stretch>
              <a:fillRect/>
            </a:stretch>
          </a:blipFill>
        </p:spPr>
      </p:sp>
      <p:sp>
        <p:nvSpPr>
          <p:cNvPr id="17" name="Freeform 17"/>
          <p:cNvSpPr/>
          <p:nvPr/>
        </p:nvSpPr>
        <p:spPr>
          <a:xfrm>
            <a:off x="3921358" y="526248"/>
            <a:ext cx="10775623" cy="2507781"/>
          </a:xfrm>
          <a:custGeom>
            <a:avLst/>
            <a:gdLst/>
            <a:ahLst/>
            <a:cxnLst/>
            <a:rect l="l" t="t" r="r" b="b"/>
            <a:pathLst>
              <a:path w="10775623" h="2507781">
                <a:moveTo>
                  <a:pt x="0" y="0"/>
                </a:moveTo>
                <a:lnTo>
                  <a:pt x="10775624" y="0"/>
                </a:lnTo>
                <a:lnTo>
                  <a:pt x="10775624" y="2507782"/>
                </a:lnTo>
                <a:lnTo>
                  <a:pt x="0" y="25077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4170239" y="1087482"/>
            <a:ext cx="9556546" cy="1613913"/>
          </a:xfrm>
          <a:prstGeom prst="rect">
            <a:avLst/>
          </a:prstGeom>
        </p:spPr>
        <p:txBody>
          <a:bodyPr lIns="0" tIns="0" rIns="0" bIns="0" rtlCol="0" anchor="t">
            <a:spAutoFit/>
          </a:bodyPr>
          <a:lstStyle/>
          <a:p>
            <a:pPr algn="ctr">
              <a:lnSpc>
                <a:spcPts val="6030"/>
              </a:lnSpc>
            </a:pPr>
            <a:r>
              <a:rPr lang="en-US" sz="7094" spc="-212">
                <a:solidFill>
                  <a:srgbClr val="535353"/>
                </a:solidFill>
                <a:latin typeface="Nefelibata Sans"/>
              </a:rPr>
              <a:t>Ketentuan yang wajib dizakatkan :</a:t>
            </a:r>
          </a:p>
        </p:txBody>
      </p:sp>
      <p:sp>
        <p:nvSpPr>
          <p:cNvPr id="19" name="Freeform 19"/>
          <p:cNvSpPr/>
          <p:nvPr/>
        </p:nvSpPr>
        <p:spPr>
          <a:xfrm rot="166928" flipV="1">
            <a:off x="738178" y="9061689"/>
            <a:ext cx="16230600" cy="5782151"/>
          </a:xfrm>
          <a:custGeom>
            <a:avLst/>
            <a:gdLst/>
            <a:ahLst/>
            <a:cxnLst/>
            <a:rect l="l" t="t" r="r" b="b"/>
            <a:pathLst>
              <a:path w="16230600" h="5782151">
                <a:moveTo>
                  <a:pt x="0" y="5782151"/>
                </a:moveTo>
                <a:lnTo>
                  <a:pt x="16230600" y="5782151"/>
                </a:lnTo>
                <a:lnTo>
                  <a:pt x="16230600" y="0"/>
                </a:lnTo>
                <a:lnTo>
                  <a:pt x="0" y="0"/>
                </a:lnTo>
                <a:lnTo>
                  <a:pt x="0" y="5782151"/>
                </a:lnTo>
                <a:close/>
              </a:path>
            </a:pathLst>
          </a:custGeom>
          <a:blipFill>
            <a:blip r:embed="rId3"/>
            <a:stretch>
              <a:fillRect/>
            </a:stretch>
          </a:blipFill>
        </p:spPr>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66928" flipV="1">
            <a:off x="585778" y="8909289"/>
            <a:ext cx="16230600" cy="5782151"/>
          </a:xfrm>
          <a:custGeom>
            <a:avLst/>
            <a:gdLst/>
            <a:ahLst/>
            <a:cxnLst/>
            <a:rect l="l" t="t" r="r" b="b"/>
            <a:pathLst>
              <a:path w="16230600" h="5782151">
                <a:moveTo>
                  <a:pt x="0" y="5782151"/>
                </a:moveTo>
                <a:lnTo>
                  <a:pt x="16230600" y="5782151"/>
                </a:lnTo>
                <a:lnTo>
                  <a:pt x="16230600" y="0"/>
                </a:lnTo>
                <a:lnTo>
                  <a:pt x="0" y="0"/>
                </a:lnTo>
                <a:lnTo>
                  <a:pt x="0" y="5782151"/>
                </a:lnTo>
                <a:close/>
              </a:path>
            </a:pathLst>
          </a:custGeom>
          <a:blipFill>
            <a:blip r:embed="rId3"/>
            <a:stretch>
              <a:fillRect/>
            </a:stretch>
          </a:blipFill>
        </p:spPr>
      </p:sp>
      <p:sp>
        <p:nvSpPr>
          <p:cNvPr id="4" name="Freeform 4"/>
          <p:cNvSpPr/>
          <p:nvPr/>
        </p:nvSpPr>
        <p:spPr>
          <a:xfrm>
            <a:off x="0" y="434340"/>
            <a:ext cx="18288000" cy="9418320"/>
          </a:xfrm>
          <a:custGeom>
            <a:avLst/>
            <a:gdLst/>
            <a:ahLst/>
            <a:cxnLst/>
            <a:rect l="l" t="t" r="r" b="b"/>
            <a:pathLst>
              <a:path w="18288000" h="9418320">
                <a:moveTo>
                  <a:pt x="0" y="0"/>
                </a:moveTo>
                <a:lnTo>
                  <a:pt x="18288000" y="0"/>
                </a:lnTo>
                <a:lnTo>
                  <a:pt x="18288000" y="9418320"/>
                </a:lnTo>
                <a:lnTo>
                  <a:pt x="0" y="9418320"/>
                </a:lnTo>
                <a:lnTo>
                  <a:pt x="0" y="0"/>
                </a:lnTo>
                <a:close/>
              </a:path>
            </a:pathLst>
          </a:custGeom>
          <a:blipFill>
            <a:blip r:embed="rId4"/>
            <a:stretch>
              <a:fillRect/>
            </a:stretch>
          </a:blipFill>
        </p:spPr>
      </p:sp>
      <p:sp>
        <p:nvSpPr>
          <p:cNvPr id="5" name="Freeform 5"/>
          <p:cNvSpPr/>
          <p:nvPr/>
        </p:nvSpPr>
        <p:spPr>
          <a:xfrm rot="971330" flipV="1">
            <a:off x="-5265449" y="-1548409"/>
            <a:ext cx="9626248" cy="5559158"/>
          </a:xfrm>
          <a:custGeom>
            <a:avLst/>
            <a:gdLst/>
            <a:ahLst/>
            <a:cxnLst/>
            <a:rect l="l" t="t" r="r" b="b"/>
            <a:pathLst>
              <a:path w="9626248" h="5559158">
                <a:moveTo>
                  <a:pt x="0" y="5559158"/>
                </a:moveTo>
                <a:lnTo>
                  <a:pt x="9626248" y="5559158"/>
                </a:lnTo>
                <a:lnTo>
                  <a:pt x="9626248" y="0"/>
                </a:lnTo>
                <a:lnTo>
                  <a:pt x="0" y="0"/>
                </a:lnTo>
                <a:lnTo>
                  <a:pt x="0" y="5559158"/>
                </a:lnTo>
                <a:close/>
              </a:path>
            </a:pathLst>
          </a:custGeom>
          <a:blipFill>
            <a:blip r:embed="rId5"/>
            <a:stretch>
              <a:fillRect/>
            </a:stretch>
          </a:blipFill>
        </p:spPr>
      </p:sp>
      <p:sp>
        <p:nvSpPr>
          <p:cNvPr id="6" name="Freeform 6"/>
          <p:cNvSpPr/>
          <p:nvPr/>
        </p:nvSpPr>
        <p:spPr>
          <a:xfrm>
            <a:off x="0" y="0"/>
            <a:ext cx="18288000" cy="1577340"/>
          </a:xfrm>
          <a:custGeom>
            <a:avLst/>
            <a:gdLst/>
            <a:ahLst/>
            <a:cxnLst/>
            <a:rect l="l" t="t" r="r" b="b"/>
            <a:pathLst>
              <a:path w="18288000" h="1577340">
                <a:moveTo>
                  <a:pt x="0" y="0"/>
                </a:moveTo>
                <a:lnTo>
                  <a:pt x="18288000" y="0"/>
                </a:lnTo>
                <a:lnTo>
                  <a:pt x="18288000" y="1577340"/>
                </a:lnTo>
                <a:lnTo>
                  <a:pt x="0" y="1577340"/>
                </a:lnTo>
                <a:lnTo>
                  <a:pt x="0" y="0"/>
                </a:lnTo>
                <a:close/>
              </a:path>
            </a:pathLst>
          </a:custGeom>
          <a:blipFill>
            <a:blip r:embed="rId6"/>
            <a:stretch>
              <a:fillRect/>
            </a:stretch>
          </a:blipFill>
        </p:spPr>
      </p:sp>
      <p:sp>
        <p:nvSpPr>
          <p:cNvPr id="7" name="Freeform 7"/>
          <p:cNvSpPr/>
          <p:nvPr/>
        </p:nvSpPr>
        <p:spPr>
          <a:xfrm>
            <a:off x="14923006" y="-1618994"/>
            <a:ext cx="4048270" cy="4048270"/>
          </a:xfrm>
          <a:custGeom>
            <a:avLst/>
            <a:gdLst/>
            <a:ahLst/>
            <a:cxnLst/>
            <a:rect l="l" t="t" r="r" b="b"/>
            <a:pathLst>
              <a:path w="4048270" h="4048270">
                <a:moveTo>
                  <a:pt x="0" y="0"/>
                </a:moveTo>
                <a:lnTo>
                  <a:pt x="4048271" y="0"/>
                </a:lnTo>
                <a:lnTo>
                  <a:pt x="4048271" y="4048270"/>
                </a:lnTo>
                <a:lnTo>
                  <a:pt x="0" y="4048270"/>
                </a:lnTo>
                <a:lnTo>
                  <a:pt x="0" y="0"/>
                </a:lnTo>
                <a:close/>
              </a:path>
            </a:pathLst>
          </a:custGeom>
          <a:blipFill>
            <a:blip r:embed="rId7"/>
            <a:stretch>
              <a:fillRect/>
            </a:stretch>
          </a:blipFill>
        </p:spPr>
      </p:sp>
      <p:sp>
        <p:nvSpPr>
          <p:cNvPr id="8" name="Freeform 8"/>
          <p:cNvSpPr/>
          <p:nvPr/>
        </p:nvSpPr>
        <p:spPr>
          <a:xfrm>
            <a:off x="-759812" y="8635337"/>
            <a:ext cx="3688550" cy="3688550"/>
          </a:xfrm>
          <a:custGeom>
            <a:avLst/>
            <a:gdLst/>
            <a:ahLst/>
            <a:cxnLst/>
            <a:rect l="l" t="t" r="r" b="b"/>
            <a:pathLst>
              <a:path w="3688550" h="3688550">
                <a:moveTo>
                  <a:pt x="0" y="0"/>
                </a:moveTo>
                <a:lnTo>
                  <a:pt x="3688550" y="0"/>
                </a:lnTo>
                <a:lnTo>
                  <a:pt x="3688550" y="3688550"/>
                </a:lnTo>
                <a:lnTo>
                  <a:pt x="0" y="3688550"/>
                </a:lnTo>
                <a:lnTo>
                  <a:pt x="0" y="0"/>
                </a:lnTo>
                <a:close/>
              </a:path>
            </a:pathLst>
          </a:custGeom>
          <a:blipFill>
            <a:blip r:embed="rId7"/>
            <a:stretch>
              <a:fillRect/>
            </a:stretch>
          </a:blipFill>
        </p:spPr>
      </p:sp>
      <p:sp>
        <p:nvSpPr>
          <p:cNvPr id="9" name="Freeform 9"/>
          <p:cNvSpPr/>
          <p:nvPr/>
        </p:nvSpPr>
        <p:spPr>
          <a:xfrm rot="971330" flipH="1">
            <a:off x="13821271" y="6669286"/>
            <a:ext cx="9679965" cy="5590180"/>
          </a:xfrm>
          <a:custGeom>
            <a:avLst/>
            <a:gdLst/>
            <a:ahLst/>
            <a:cxnLst/>
            <a:rect l="l" t="t" r="r" b="b"/>
            <a:pathLst>
              <a:path w="9679965" h="5590180">
                <a:moveTo>
                  <a:pt x="9679965" y="0"/>
                </a:moveTo>
                <a:lnTo>
                  <a:pt x="0" y="0"/>
                </a:lnTo>
                <a:lnTo>
                  <a:pt x="0" y="5590180"/>
                </a:lnTo>
                <a:lnTo>
                  <a:pt x="9679965" y="5590180"/>
                </a:lnTo>
                <a:lnTo>
                  <a:pt x="9679965" y="0"/>
                </a:lnTo>
                <a:close/>
              </a:path>
            </a:pathLst>
          </a:custGeom>
          <a:blipFill>
            <a:blip r:embed="rId5"/>
            <a:stretch>
              <a:fillRect/>
            </a:stretch>
          </a:blipFill>
        </p:spPr>
      </p:sp>
      <p:sp>
        <p:nvSpPr>
          <p:cNvPr id="10" name="Freeform 10"/>
          <p:cNvSpPr/>
          <p:nvPr/>
        </p:nvSpPr>
        <p:spPr>
          <a:xfrm>
            <a:off x="3179264" y="636142"/>
            <a:ext cx="12167497" cy="2831708"/>
          </a:xfrm>
          <a:custGeom>
            <a:avLst/>
            <a:gdLst/>
            <a:ahLst/>
            <a:cxnLst/>
            <a:rect l="l" t="t" r="r" b="b"/>
            <a:pathLst>
              <a:path w="12167497" h="2831708">
                <a:moveTo>
                  <a:pt x="0" y="0"/>
                </a:moveTo>
                <a:lnTo>
                  <a:pt x="12167497" y="0"/>
                </a:lnTo>
                <a:lnTo>
                  <a:pt x="12167497" y="2831709"/>
                </a:lnTo>
                <a:lnTo>
                  <a:pt x="0" y="2831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31986" y="2932652"/>
            <a:ext cx="6460468" cy="6531724"/>
          </a:xfrm>
          <a:custGeom>
            <a:avLst/>
            <a:gdLst/>
            <a:ahLst/>
            <a:cxnLst/>
            <a:rect l="l" t="t" r="r" b="b"/>
            <a:pathLst>
              <a:path w="6460468" h="6531724">
                <a:moveTo>
                  <a:pt x="0" y="0"/>
                </a:moveTo>
                <a:lnTo>
                  <a:pt x="6460469" y="0"/>
                </a:lnTo>
                <a:lnTo>
                  <a:pt x="6460469" y="6531724"/>
                </a:lnTo>
                <a:lnTo>
                  <a:pt x="0" y="65317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3921358" y="1645636"/>
            <a:ext cx="10476999" cy="1196974"/>
          </a:xfrm>
          <a:prstGeom prst="rect">
            <a:avLst/>
          </a:prstGeom>
        </p:spPr>
        <p:txBody>
          <a:bodyPr lIns="0" tIns="0" rIns="0" bIns="0" rtlCol="0" anchor="t">
            <a:spAutoFit/>
          </a:bodyPr>
          <a:lstStyle/>
          <a:p>
            <a:pPr algn="ctr">
              <a:lnSpc>
                <a:spcPts val="8499"/>
              </a:lnSpc>
            </a:pPr>
            <a:r>
              <a:rPr lang="en-US" sz="9999" spc="-299">
                <a:solidFill>
                  <a:srgbClr val="535353"/>
                </a:solidFill>
                <a:latin typeface="Nefelibata Sans"/>
              </a:rPr>
              <a:t>F. Zakat Hewan Ternak</a:t>
            </a:r>
          </a:p>
        </p:txBody>
      </p:sp>
      <p:sp>
        <p:nvSpPr>
          <p:cNvPr id="13" name="Freeform 13"/>
          <p:cNvSpPr/>
          <p:nvPr/>
        </p:nvSpPr>
        <p:spPr>
          <a:xfrm>
            <a:off x="6030808" y="2842609"/>
            <a:ext cx="6549529" cy="6621766"/>
          </a:xfrm>
          <a:custGeom>
            <a:avLst/>
            <a:gdLst/>
            <a:ahLst/>
            <a:cxnLst/>
            <a:rect l="l" t="t" r="r" b="b"/>
            <a:pathLst>
              <a:path w="6549529" h="6621766">
                <a:moveTo>
                  <a:pt x="0" y="0"/>
                </a:moveTo>
                <a:lnTo>
                  <a:pt x="6549529" y="0"/>
                </a:lnTo>
                <a:lnTo>
                  <a:pt x="6549529" y="6621767"/>
                </a:lnTo>
                <a:lnTo>
                  <a:pt x="0" y="66217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12210605" y="2932652"/>
            <a:ext cx="6574768" cy="6647284"/>
          </a:xfrm>
          <a:custGeom>
            <a:avLst/>
            <a:gdLst/>
            <a:ahLst/>
            <a:cxnLst/>
            <a:rect l="l" t="t" r="r" b="b"/>
            <a:pathLst>
              <a:path w="6574768" h="6647284">
                <a:moveTo>
                  <a:pt x="0" y="0"/>
                </a:moveTo>
                <a:lnTo>
                  <a:pt x="6574769" y="0"/>
                </a:lnTo>
                <a:lnTo>
                  <a:pt x="6574769" y="6647284"/>
                </a:lnTo>
                <a:lnTo>
                  <a:pt x="0" y="66472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455015" y="3872569"/>
            <a:ext cx="5575793" cy="3839349"/>
          </a:xfrm>
          <a:prstGeom prst="rect">
            <a:avLst/>
          </a:prstGeom>
        </p:spPr>
        <p:txBody>
          <a:bodyPr lIns="0" tIns="0" rIns="0" bIns="0" rtlCol="0" anchor="t">
            <a:spAutoFit/>
          </a:bodyPr>
          <a:lstStyle/>
          <a:p>
            <a:pPr algn="ctr">
              <a:lnSpc>
                <a:spcPts val="3307"/>
              </a:lnSpc>
            </a:pPr>
            <a:r>
              <a:rPr lang="en-US" sz="3891" spc="-116">
                <a:solidFill>
                  <a:srgbClr val="535353"/>
                </a:solidFill>
                <a:latin typeface="Nefelibata Sans"/>
              </a:rPr>
              <a:t>~Sapi &amp; Kerbau</a:t>
            </a:r>
          </a:p>
          <a:p>
            <a:pPr algn="ctr">
              <a:lnSpc>
                <a:spcPts val="3307"/>
              </a:lnSpc>
            </a:pPr>
            <a:endParaRPr lang="en-US" sz="3891" spc="-116">
              <a:solidFill>
                <a:srgbClr val="535353"/>
              </a:solidFill>
              <a:latin typeface="Nefelibata Sans"/>
            </a:endParaRPr>
          </a:p>
          <a:p>
            <a:pPr algn="ctr">
              <a:lnSpc>
                <a:spcPts val="3307"/>
              </a:lnSpc>
            </a:pPr>
            <a:r>
              <a:rPr lang="en-US" sz="3891" spc="-116">
                <a:solidFill>
                  <a:srgbClr val="535353"/>
                </a:solidFill>
                <a:latin typeface="Nefelibata Sans"/>
              </a:rPr>
              <a:t>Tiap 30 ekor wajib dikeluarkan zakatnya seekor anak sapi berumur 1 tahun atau lebih dan tiap 40 ekor dikeluarkan zakatnya seekor anak sapi berumur 2 tahun atau lebih (HR. Tirmidzi: 677).</a:t>
            </a:r>
          </a:p>
        </p:txBody>
      </p:sp>
      <p:sp>
        <p:nvSpPr>
          <p:cNvPr id="16" name="TextBox 16"/>
          <p:cNvSpPr txBox="1"/>
          <p:nvPr/>
        </p:nvSpPr>
        <p:spPr>
          <a:xfrm>
            <a:off x="6492455" y="3653570"/>
            <a:ext cx="5021699" cy="4944601"/>
          </a:xfrm>
          <a:prstGeom prst="rect">
            <a:avLst/>
          </a:prstGeom>
        </p:spPr>
        <p:txBody>
          <a:bodyPr lIns="0" tIns="0" rIns="0" bIns="0" rtlCol="0" anchor="t">
            <a:spAutoFit/>
          </a:bodyPr>
          <a:lstStyle/>
          <a:p>
            <a:pPr algn="ctr">
              <a:lnSpc>
                <a:spcPts val="2964"/>
              </a:lnSpc>
            </a:pPr>
            <a:r>
              <a:rPr lang="en-US" sz="3487" spc="-104">
                <a:solidFill>
                  <a:srgbClr val="535353"/>
                </a:solidFill>
                <a:latin typeface="Nefelibata Sans"/>
              </a:rPr>
              <a:t>~Kambing</a:t>
            </a:r>
          </a:p>
          <a:p>
            <a:pPr algn="ctr">
              <a:lnSpc>
                <a:spcPts val="2964"/>
              </a:lnSpc>
            </a:pPr>
            <a:r>
              <a:rPr lang="en-US" sz="3487" spc="-104">
                <a:solidFill>
                  <a:srgbClr val="535353"/>
                </a:solidFill>
                <a:latin typeface="Nefelibata Sans"/>
              </a:rPr>
              <a:t>Mulai dari 40 ekor sampai 120 ekor dikeluarkan zakatnya seekor kambing, mulai dari 121 sampai 200 dikeluarkan zakatnya 2 ekor kambing, mulai 201 sampai 300 ekor dikeluarkan zakatnya 3 kambing, setelah itu setiap tambahan 100 ekor dikeluarkan zakatnya seekor kambing (HR Al-Bukhari: 1362).</a:t>
            </a:r>
          </a:p>
        </p:txBody>
      </p:sp>
      <p:sp>
        <p:nvSpPr>
          <p:cNvPr id="17" name="TextBox 17"/>
          <p:cNvSpPr txBox="1"/>
          <p:nvPr/>
        </p:nvSpPr>
        <p:spPr>
          <a:xfrm>
            <a:off x="12838796" y="3686358"/>
            <a:ext cx="5132207" cy="5114895"/>
          </a:xfrm>
          <a:prstGeom prst="rect">
            <a:avLst/>
          </a:prstGeom>
        </p:spPr>
        <p:txBody>
          <a:bodyPr lIns="0" tIns="0" rIns="0" bIns="0" rtlCol="0" anchor="t">
            <a:spAutoFit/>
          </a:bodyPr>
          <a:lstStyle/>
          <a:p>
            <a:pPr algn="ctr">
              <a:lnSpc>
                <a:spcPts val="2224"/>
              </a:lnSpc>
            </a:pPr>
            <a:r>
              <a:rPr lang="en-US" sz="2616" spc="-78">
                <a:solidFill>
                  <a:srgbClr val="535353"/>
                </a:solidFill>
                <a:latin typeface="Nefelibata Sans"/>
              </a:rPr>
              <a:t>~Unta</a:t>
            </a:r>
          </a:p>
          <a:p>
            <a:pPr algn="ctr">
              <a:lnSpc>
                <a:spcPts val="2224"/>
              </a:lnSpc>
            </a:pPr>
            <a:r>
              <a:rPr lang="en-US" sz="2616" spc="-78">
                <a:solidFill>
                  <a:srgbClr val="535353"/>
                </a:solidFill>
                <a:latin typeface="Nefelibata Sans"/>
              </a:rPr>
              <a:t>Setiap berjumlah 5 ekor maka zakatnya satu ekor kambing, jika berjumlah 25 sampai 35 ekor maka zakatnya 1 anak unta betina berumur 1 tahun lebih, jika berjumlah 36 sampai 45 ekor maka zakatnya 1 anak unta betina berumur 2 tahun lebih, bila berjumlah 46 sampai 60 ekor maka zakatnya 1 anak unta betina berumur 3 tahun lebih, bila berjumlah 61 sampai 75 ekor maka zakatnya 1 anak unta berumur 4 tahun lebih, apabila mencapai 76-90 ekor maka zakatnya 2 anak unta betina berumur 2 tahun lebih, apabila mencapai 91 sampai 120 ekor maka zakatnya 2 anak unta betina berumur 3 tahun lebih (HR Al-Bukhari: 1362).   </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66928" flipV="1">
            <a:off x="585778" y="8909289"/>
            <a:ext cx="16230600" cy="5782151"/>
          </a:xfrm>
          <a:custGeom>
            <a:avLst/>
            <a:gdLst/>
            <a:ahLst/>
            <a:cxnLst/>
            <a:rect l="l" t="t" r="r" b="b"/>
            <a:pathLst>
              <a:path w="16230600" h="5782151">
                <a:moveTo>
                  <a:pt x="0" y="5782151"/>
                </a:moveTo>
                <a:lnTo>
                  <a:pt x="16230600" y="5782151"/>
                </a:lnTo>
                <a:lnTo>
                  <a:pt x="16230600" y="0"/>
                </a:lnTo>
                <a:lnTo>
                  <a:pt x="0" y="0"/>
                </a:lnTo>
                <a:lnTo>
                  <a:pt x="0" y="5782151"/>
                </a:lnTo>
                <a:close/>
              </a:path>
            </a:pathLst>
          </a:custGeom>
          <a:blipFill>
            <a:blip r:embed="rId3"/>
            <a:stretch>
              <a:fillRect/>
            </a:stretch>
          </a:blipFill>
        </p:spPr>
      </p:sp>
      <p:sp>
        <p:nvSpPr>
          <p:cNvPr id="4" name="Freeform 4"/>
          <p:cNvSpPr/>
          <p:nvPr/>
        </p:nvSpPr>
        <p:spPr>
          <a:xfrm>
            <a:off x="0" y="434340"/>
            <a:ext cx="18288000" cy="9418320"/>
          </a:xfrm>
          <a:custGeom>
            <a:avLst/>
            <a:gdLst/>
            <a:ahLst/>
            <a:cxnLst/>
            <a:rect l="l" t="t" r="r" b="b"/>
            <a:pathLst>
              <a:path w="18288000" h="9418320">
                <a:moveTo>
                  <a:pt x="0" y="0"/>
                </a:moveTo>
                <a:lnTo>
                  <a:pt x="18288000" y="0"/>
                </a:lnTo>
                <a:lnTo>
                  <a:pt x="18288000" y="9418320"/>
                </a:lnTo>
                <a:lnTo>
                  <a:pt x="0" y="9418320"/>
                </a:lnTo>
                <a:lnTo>
                  <a:pt x="0" y="0"/>
                </a:lnTo>
                <a:close/>
              </a:path>
            </a:pathLst>
          </a:custGeom>
          <a:blipFill>
            <a:blip r:embed="rId4"/>
            <a:stretch>
              <a:fillRect/>
            </a:stretch>
          </a:blipFill>
        </p:spPr>
      </p:sp>
      <p:sp>
        <p:nvSpPr>
          <p:cNvPr id="5" name="Freeform 5"/>
          <p:cNvSpPr/>
          <p:nvPr/>
        </p:nvSpPr>
        <p:spPr>
          <a:xfrm rot="971330" flipV="1">
            <a:off x="-5265449" y="-1548409"/>
            <a:ext cx="9626248" cy="5559158"/>
          </a:xfrm>
          <a:custGeom>
            <a:avLst/>
            <a:gdLst/>
            <a:ahLst/>
            <a:cxnLst/>
            <a:rect l="l" t="t" r="r" b="b"/>
            <a:pathLst>
              <a:path w="9626248" h="5559158">
                <a:moveTo>
                  <a:pt x="0" y="5559158"/>
                </a:moveTo>
                <a:lnTo>
                  <a:pt x="9626248" y="5559158"/>
                </a:lnTo>
                <a:lnTo>
                  <a:pt x="9626248" y="0"/>
                </a:lnTo>
                <a:lnTo>
                  <a:pt x="0" y="0"/>
                </a:lnTo>
                <a:lnTo>
                  <a:pt x="0" y="5559158"/>
                </a:lnTo>
                <a:close/>
              </a:path>
            </a:pathLst>
          </a:custGeom>
          <a:blipFill>
            <a:blip r:embed="rId5"/>
            <a:stretch>
              <a:fillRect/>
            </a:stretch>
          </a:blipFill>
        </p:spPr>
      </p:sp>
      <p:sp>
        <p:nvSpPr>
          <p:cNvPr id="6" name="Freeform 6"/>
          <p:cNvSpPr/>
          <p:nvPr/>
        </p:nvSpPr>
        <p:spPr>
          <a:xfrm>
            <a:off x="0" y="0"/>
            <a:ext cx="18288000" cy="1577340"/>
          </a:xfrm>
          <a:custGeom>
            <a:avLst/>
            <a:gdLst/>
            <a:ahLst/>
            <a:cxnLst/>
            <a:rect l="l" t="t" r="r" b="b"/>
            <a:pathLst>
              <a:path w="18288000" h="1577340">
                <a:moveTo>
                  <a:pt x="0" y="0"/>
                </a:moveTo>
                <a:lnTo>
                  <a:pt x="18288000" y="0"/>
                </a:lnTo>
                <a:lnTo>
                  <a:pt x="18288000" y="1577340"/>
                </a:lnTo>
                <a:lnTo>
                  <a:pt x="0" y="1577340"/>
                </a:lnTo>
                <a:lnTo>
                  <a:pt x="0" y="0"/>
                </a:lnTo>
                <a:close/>
              </a:path>
            </a:pathLst>
          </a:custGeom>
          <a:blipFill>
            <a:blip r:embed="rId6"/>
            <a:stretch>
              <a:fillRect/>
            </a:stretch>
          </a:blipFill>
        </p:spPr>
      </p:sp>
      <p:sp>
        <p:nvSpPr>
          <p:cNvPr id="7" name="Freeform 7"/>
          <p:cNvSpPr/>
          <p:nvPr/>
        </p:nvSpPr>
        <p:spPr>
          <a:xfrm>
            <a:off x="14923006" y="-1618994"/>
            <a:ext cx="4048270" cy="4048270"/>
          </a:xfrm>
          <a:custGeom>
            <a:avLst/>
            <a:gdLst/>
            <a:ahLst/>
            <a:cxnLst/>
            <a:rect l="l" t="t" r="r" b="b"/>
            <a:pathLst>
              <a:path w="4048270" h="4048270">
                <a:moveTo>
                  <a:pt x="0" y="0"/>
                </a:moveTo>
                <a:lnTo>
                  <a:pt x="4048271" y="0"/>
                </a:lnTo>
                <a:lnTo>
                  <a:pt x="4048271" y="4048270"/>
                </a:lnTo>
                <a:lnTo>
                  <a:pt x="0" y="4048270"/>
                </a:lnTo>
                <a:lnTo>
                  <a:pt x="0" y="0"/>
                </a:lnTo>
                <a:close/>
              </a:path>
            </a:pathLst>
          </a:custGeom>
          <a:blipFill>
            <a:blip r:embed="rId7"/>
            <a:stretch>
              <a:fillRect/>
            </a:stretch>
          </a:blipFill>
        </p:spPr>
      </p:sp>
      <p:sp>
        <p:nvSpPr>
          <p:cNvPr id="8" name="Freeform 8"/>
          <p:cNvSpPr/>
          <p:nvPr/>
        </p:nvSpPr>
        <p:spPr>
          <a:xfrm>
            <a:off x="-759812" y="8635337"/>
            <a:ext cx="3688550" cy="3688550"/>
          </a:xfrm>
          <a:custGeom>
            <a:avLst/>
            <a:gdLst/>
            <a:ahLst/>
            <a:cxnLst/>
            <a:rect l="l" t="t" r="r" b="b"/>
            <a:pathLst>
              <a:path w="3688550" h="3688550">
                <a:moveTo>
                  <a:pt x="0" y="0"/>
                </a:moveTo>
                <a:lnTo>
                  <a:pt x="3688550" y="0"/>
                </a:lnTo>
                <a:lnTo>
                  <a:pt x="3688550" y="3688550"/>
                </a:lnTo>
                <a:lnTo>
                  <a:pt x="0" y="3688550"/>
                </a:lnTo>
                <a:lnTo>
                  <a:pt x="0" y="0"/>
                </a:lnTo>
                <a:close/>
              </a:path>
            </a:pathLst>
          </a:custGeom>
          <a:blipFill>
            <a:blip r:embed="rId7"/>
            <a:stretch>
              <a:fillRect/>
            </a:stretch>
          </a:blipFill>
        </p:spPr>
      </p:sp>
      <p:sp>
        <p:nvSpPr>
          <p:cNvPr id="9" name="Freeform 9"/>
          <p:cNvSpPr/>
          <p:nvPr/>
        </p:nvSpPr>
        <p:spPr>
          <a:xfrm rot="971330" flipH="1">
            <a:off x="13821271" y="6669286"/>
            <a:ext cx="9679965" cy="5590180"/>
          </a:xfrm>
          <a:custGeom>
            <a:avLst/>
            <a:gdLst/>
            <a:ahLst/>
            <a:cxnLst/>
            <a:rect l="l" t="t" r="r" b="b"/>
            <a:pathLst>
              <a:path w="9679965" h="5590180">
                <a:moveTo>
                  <a:pt x="9679965" y="0"/>
                </a:moveTo>
                <a:lnTo>
                  <a:pt x="0" y="0"/>
                </a:lnTo>
                <a:lnTo>
                  <a:pt x="0" y="5590180"/>
                </a:lnTo>
                <a:lnTo>
                  <a:pt x="9679965" y="5590180"/>
                </a:lnTo>
                <a:lnTo>
                  <a:pt x="9679965" y="0"/>
                </a:lnTo>
                <a:close/>
              </a:path>
            </a:pathLst>
          </a:custGeom>
          <a:blipFill>
            <a:blip r:embed="rId5"/>
            <a:stretch>
              <a:fillRect/>
            </a:stretch>
          </a:blipFill>
        </p:spPr>
      </p:sp>
      <p:sp>
        <p:nvSpPr>
          <p:cNvPr id="10" name="TextBox 10"/>
          <p:cNvSpPr txBox="1"/>
          <p:nvPr/>
        </p:nvSpPr>
        <p:spPr>
          <a:xfrm>
            <a:off x="1028700" y="3779379"/>
            <a:ext cx="15607350" cy="4281184"/>
          </a:xfrm>
          <a:prstGeom prst="rect">
            <a:avLst/>
          </a:prstGeom>
        </p:spPr>
        <p:txBody>
          <a:bodyPr lIns="0" tIns="0" rIns="0" bIns="0" rtlCol="0" anchor="t">
            <a:spAutoFit/>
          </a:bodyPr>
          <a:lstStyle/>
          <a:p>
            <a:pPr marL="953110" lvl="1" indent="-476555">
              <a:lnSpc>
                <a:spcPts val="4856"/>
              </a:lnSpc>
              <a:buFont typeface="Arial"/>
              <a:buChar char="•"/>
            </a:pPr>
            <a:r>
              <a:rPr lang="en-US" sz="4414">
                <a:solidFill>
                  <a:srgbClr val="535353"/>
                </a:solidFill>
                <a:latin typeface="Lexend Deca"/>
              </a:rPr>
              <a:t>Secara etimologis artinya berbuka Suci menciptakan dan membelah (Ahmad Warson Munawwir, 1984: 1142). Zakat fitrah adalah zakat yang dikeluarkan oleh setiap orang Islam tanpa kecuali sebelum salat Idul Fitri dilaksanakan menurut ketentuan yang telah ditetapkan oleh agama Syakir Jamaluddin, 2013: 202).</a:t>
            </a:r>
          </a:p>
        </p:txBody>
      </p:sp>
      <p:sp>
        <p:nvSpPr>
          <p:cNvPr id="11" name="Freeform 11"/>
          <p:cNvSpPr/>
          <p:nvPr/>
        </p:nvSpPr>
        <p:spPr>
          <a:xfrm>
            <a:off x="3921358" y="866746"/>
            <a:ext cx="10445284" cy="2430902"/>
          </a:xfrm>
          <a:custGeom>
            <a:avLst/>
            <a:gdLst/>
            <a:ahLst/>
            <a:cxnLst/>
            <a:rect l="l" t="t" r="r" b="b"/>
            <a:pathLst>
              <a:path w="10445284" h="2430902">
                <a:moveTo>
                  <a:pt x="0" y="0"/>
                </a:moveTo>
                <a:lnTo>
                  <a:pt x="10445284" y="0"/>
                </a:lnTo>
                <a:lnTo>
                  <a:pt x="10445284" y="2430903"/>
                </a:lnTo>
                <a:lnTo>
                  <a:pt x="0" y="2430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3921358" y="1645636"/>
            <a:ext cx="10445284" cy="1196974"/>
          </a:xfrm>
          <a:prstGeom prst="rect">
            <a:avLst/>
          </a:prstGeom>
        </p:spPr>
        <p:txBody>
          <a:bodyPr lIns="0" tIns="0" rIns="0" bIns="0" rtlCol="0" anchor="t">
            <a:spAutoFit/>
          </a:bodyPr>
          <a:lstStyle/>
          <a:p>
            <a:pPr algn="ctr">
              <a:lnSpc>
                <a:spcPts val="8499"/>
              </a:lnSpc>
            </a:pPr>
            <a:r>
              <a:rPr lang="en-US" sz="9999" spc="-299">
                <a:solidFill>
                  <a:srgbClr val="535353"/>
                </a:solidFill>
                <a:latin typeface="Nefelibata Sans"/>
              </a:rPr>
              <a:t>B. Zakat Fitrah</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66928" flipV="1">
            <a:off x="585778" y="8909289"/>
            <a:ext cx="16230600" cy="5782151"/>
          </a:xfrm>
          <a:custGeom>
            <a:avLst/>
            <a:gdLst/>
            <a:ahLst/>
            <a:cxnLst/>
            <a:rect l="l" t="t" r="r" b="b"/>
            <a:pathLst>
              <a:path w="16230600" h="5782151">
                <a:moveTo>
                  <a:pt x="0" y="5782151"/>
                </a:moveTo>
                <a:lnTo>
                  <a:pt x="16230600" y="5782151"/>
                </a:lnTo>
                <a:lnTo>
                  <a:pt x="16230600" y="0"/>
                </a:lnTo>
                <a:lnTo>
                  <a:pt x="0" y="0"/>
                </a:lnTo>
                <a:lnTo>
                  <a:pt x="0" y="5782151"/>
                </a:lnTo>
                <a:close/>
              </a:path>
            </a:pathLst>
          </a:custGeom>
          <a:blipFill>
            <a:blip r:embed="rId3"/>
            <a:stretch>
              <a:fillRect/>
            </a:stretch>
          </a:blipFill>
        </p:spPr>
      </p:sp>
      <p:sp>
        <p:nvSpPr>
          <p:cNvPr id="4" name="Freeform 4"/>
          <p:cNvSpPr/>
          <p:nvPr/>
        </p:nvSpPr>
        <p:spPr>
          <a:xfrm flipH="1">
            <a:off x="-576999" y="4852641"/>
            <a:ext cx="7196277" cy="5963915"/>
          </a:xfrm>
          <a:custGeom>
            <a:avLst/>
            <a:gdLst/>
            <a:ahLst/>
            <a:cxnLst/>
            <a:rect l="l" t="t" r="r" b="b"/>
            <a:pathLst>
              <a:path w="7196277" h="5963915">
                <a:moveTo>
                  <a:pt x="7196277" y="0"/>
                </a:moveTo>
                <a:lnTo>
                  <a:pt x="0" y="0"/>
                </a:lnTo>
                <a:lnTo>
                  <a:pt x="0" y="5963915"/>
                </a:lnTo>
                <a:lnTo>
                  <a:pt x="7196277" y="5963915"/>
                </a:lnTo>
                <a:lnTo>
                  <a:pt x="7196277" y="0"/>
                </a:lnTo>
                <a:close/>
              </a:path>
            </a:pathLst>
          </a:custGeom>
          <a:blipFill>
            <a:blip r:embed="rId4"/>
            <a:stretch>
              <a:fillRect/>
            </a:stretch>
          </a:blipFill>
        </p:spPr>
      </p:sp>
      <p:sp>
        <p:nvSpPr>
          <p:cNvPr id="5" name="Freeform 5"/>
          <p:cNvSpPr/>
          <p:nvPr/>
        </p:nvSpPr>
        <p:spPr>
          <a:xfrm>
            <a:off x="-759812" y="7834598"/>
            <a:ext cx="3688550" cy="3688550"/>
          </a:xfrm>
          <a:custGeom>
            <a:avLst/>
            <a:gdLst/>
            <a:ahLst/>
            <a:cxnLst/>
            <a:rect l="l" t="t" r="r" b="b"/>
            <a:pathLst>
              <a:path w="3688550" h="3688550">
                <a:moveTo>
                  <a:pt x="0" y="0"/>
                </a:moveTo>
                <a:lnTo>
                  <a:pt x="3688550" y="0"/>
                </a:lnTo>
                <a:lnTo>
                  <a:pt x="3688550" y="3688551"/>
                </a:lnTo>
                <a:lnTo>
                  <a:pt x="0" y="3688551"/>
                </a:lnTo>
                <a:lnTo>
                  <a:pt x="0" y="0"/>
                </a:lnTo>
                <a:close/>
              </a:path>
            </a:pathLst>
          </a:custGeom>
          <a:blipFill>
            <a:blip r:embed="rId5"/>
            <a:stretch>
              <a:fillRect/>
            </a:stretch>
          </a:blipFill>
        </p:spPr>
      </p:sp>
      <p:sp>
        <p:nvSpPr>
          <p:cNvPr id="6" name="Freeform 6"/>
          <p:cNvSpPr/>
          <p:nvPr/>
        </p:nvSpPr>
        <p:spPr>
          <a:xfrm>
            <a:off x="1514415" y="2432740"/>
            <a:ext cx="15259170" cy="6686291"/>
          </a:xfrm>
          <a:custGeom>
            <a:avLst/>
            <a:gdLst/>
            <a:ahLst/>
            <a:cxnLst/>
            <a:rect l="l" t="t" r="r" b="b"/>
            <a:pathLst>
              <a:path w="15259170" h="6686291">
                <a:moveTo>
                  <a:pt x="0" y="0"/>
                </a:moveTo>
                <a:lnTo>
                  <a:pt x="15259170" y="0"/>
                </a:lnTo>
                <a:lnTo>
                  <a:pt x="15259170" y="6686291"/>
                </a:lnTo>
                <a:lnTo>
                  <a:pt x="0" y="66862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25634" flipV="1">
            <a:off x="2412374" y="-2349642"/>
            <a:ext cx="16230600" cy="5863304"/>
          </a:xfrm>
          <a:custGeom>
            <a:avLst/>
            <a:gdLst/>
            <a:ahLst/>
            <a:cxnLst/>
            <a:rect l="l" t="t" r="r" b="b"/>
            <a:pathLst>
              <a:path w="16230600" h="5863304">
                <a:moveTo>
                  <a:pt x="0" y="5863304"/>
                </a:moveTo>
                <a:lnTo>
                  <a:pt x="16230600" y="5863304"/>
                </a:lnTo>
                <a:lnTo>
                  <a:pt x="16230600" y="0"/>
                </a:lnTo>
                <a:lnTo>
                  <a:pt x="0" y="0"/>
                </a:lnTo>
                <a:lnTo>
                  <a:pt x="0" y="5863304"/>
                </a:lnTo>
                <a:close/>
              </a:path>
            </a:pathLst>
          </a:custGeom>
          <a:blipFill>
            <a:blip r:embed="rId8"/>
            <a:stretch>
              <a:fillRect/>
            </a:stretch>
          </a:blipFill>
        </p:spPr>
      </p:sp>
      <p:sp>
        <p:nvSpPr>
          <p:cNvPr id="8" name="Freeform 8"/>
          <p:cNvSpPr/>
          <p:nvPr/>
        </p:nvSpPr>
        <p:spPr>
          <a:xfrm rot="971330" flipV="1">
            <a:off x="-2990857" y="-1194616"/>
            <a:ext cx="8572167" cy="4950426"/>
          </a:xfrm>
          <a:custGeom>
            <a:avLst/>
            <a:gdLst/>
            <a:ahLst/>
            <a:cxnLst/>
            <a:rect l="l" t="t" r="r" b="b"/>
            <a:pathLst>
              <a:path w="8572167" h="4950426">
                <a:moveTo>
                  <a:pt x="0" y="4950427"/>
                </a:moveTo>
                <a:lnTo>
                  <a:pt x="8572167" y="4950427"/>
                </a:lnTo>
                <a:lnTo>
                  <a:pt x="8572167" y="0"/>
                </a:lnTo>
                <a:lnTo>
                  <a:pt x="0" y="0"/>
                </a:lnTo>
                <a:lnTo>
                  <a:pt x="0" y="4950427"/>
                </a:lnTo>
                <a:close/>
              </a:path>
            </a:pathLst>
          </a:custGeom>
          <a:blipFill>
            <a:blip r:embed="rId9"/>
            <a:stretch>
              <a:fillRect/>
            </a:stretch>
          </a:blipFill>
        </p:spPr>
      </p:sp>
      <p:sp>
        <p:nvSpPr>
          <p:cNvPr id="9" name="Freeform 9"/>
          <p:cNvSpPr/>
          <p:nvPr/>
        </p:nvSpPr>
        <p:spPr>
          <a:xfrm>
            <a:off x="0" y="0"/>
            <a:ext cx="18288000" cy="1577340"/>
          </a:xfrm>
          <a:custGeom>
            <a:avLst/>
            <a:gdLst/>
            <a:ahLst/>
            <a:cxnLst/>
            <a:rect l="l" t="t" r="r" b="b"/>
            <a:pathLst>
              <a:path w="18288000" h="1577340">
                <a:moveTo>
                  <a:pt x="0" y="0"/>
                </a:moveTo>
                <a:lnTo>
                  <a:pt x="18288000" y="0"/>
                </a:lnTo>
                <a:lnTo>
                  <a:pt x="18288000" y="1577340"/>
                </a:lnTo>
                <a:lnTo>
                  <a:pt x="0" y="1577340"/>
                </a:lnTo>
                <a:lnTo>
                  <a:pt x="0" y="0"/>
                </a:lnTo>
                <a:close/>
              </a:path>
            </a:pathLst>
          </a:custGeom>
          <a:blipFill>
            <a:blip r:embed="rId10"/>
            <a:stretch>
              <a:fillRect/>
            </a:stretch>
          </a:blipFill>
        </p:spPr>
      </p:sp>
      <p:sp>
        <p:nvSpPr>
          <p:cNvPr id="10" name="Freeform 10"/>
          <p:cNvSpPr/>
          <p:nvPr/>
        </p:nvSpPr>
        <p:spPr>
          <a:xfrm>
            <a:off x="15875626" y="-815575"/>
            <a:ext cx="3688550" cy="3688550"/>
          </a:xfrm>
          <a:custGeom>
            <a:avLst/>
            <a:gdLst/>
            <a:ahLst/>
            <a:cxnLst/>
            <a:rect l="l" t="t" r="r" b="b"/>
            <a:pathLst>
              <a:path w="3688550" h="3688550">
                <a:moveTo>
                  <a:pt x="0" y="0"/>
                </a:moveTo>
                <a:lnTo>
                  <a:pt x="3688551" y="0"/>
                </a:lnTo>
                <a:lnTo>
                  <a:pt x="3688551" y="3688550"/>
                </a:lnTo>
                <a:lnTo>
                  <a:pt x="0" y="3688550"/>
                </a:lnTo>
                <a:lnTo>
                  <a:pt x="0" y="0"/>
                </a:lnTo>
                <a:close/>
              </a:path>
            </a:pathLst>
          </a:custGeom>
          <a:blipFill>
            <a:blip r:embed="rId5"/>
            <a:stretch>
              <a:fillRect/>
            </a:stretch>
          </a:blipFill>
        </p:spPr>
      </p:sp>
      <p:sp>
        <p:nvSpPr>
          <p:cNvPr id="11" name="TextBox 11"/>
          <p:cNvSpPr txBox="1"/>
          <p:nvPr/>
        </p:nvSpPr>
        <p:spPr>
          <a:xfrm>
            <a:off x="3313334" y="3703745"/>
            <a:ext cx="11212062" cy="2777753"/>
          </a:xfrm>
          <a:prstGeom prst="rect">
            <a:avLst/>
          </a:prstGeom>
        </p:spPr>
        <p:txBody>
          <a:bodyPr lIns="0" tIns="0" rIns="0" bIns="0" rtlCol="0" anchor="t">
            <a:spAutoFit/>
          </a:bodyPr>
          <a:lstStyle/>
          <a:p>
            <a:pPr algn="ctr">
              <a:lnSpc>
                <a:spcPts val="10278"/>
              </a:lnSpc>
            </a:pPr>
            <a:r>
              <a:rPr lang="en-US" sz="12848" spc="-385">
                <a:solidFill>
                  <a:srgbClr val="6783B4"/>
                </a:solidFill>
                <a:latin typeface="Nefelibata Sans"/>
              </a:rPr>
              <a:t>Ada yang mau ditanyakan???</a:t>
            </a:r>
          </a:p>
        </p:txBody>
      </p:sp>
      <p:sp>
        <p:nvSpPr>
          <p:cNvPr id="12" name="Freeform 12"/>
          <p:cNvSpPr/>
          <p:nvPr/>
        </p:nvSpPr>
        <p:spPr>
          <a:xfrm rot="971330" flipH="1">
            <a:off x="12768406" y="6872716"/>
            <a:ext cx="8572167" cy="4950426"/>
          </a:xfrm>
          <a:custGeom>
            <a:avLst/>
            <a:gdLst/>
            <a:ahLst/>
            <a:cxnLst/>
            <a:rect l="l" t="t" r="r" b="b"/>
            <a:pathLst>
              <a:path w="8572167" h="4950426">
                <a:moveTo>
                  <a:pt x="8572167" y="0"/>
                </a:moveTo>
                <a:lnTo>
                  <a:pt x="0" y="0"/>
                </a:lnTo>
                <a:lnTo>
                  <a:pt x="0" y="4950426"/>
                </a:lnTo>
                <a:lnTo>
                  <a:pt x="8572167" y="4950426"/>
                </a:lnTo>
                <a:lnTo>
                  <a:pt x="8572167" y="0"/>
                </a:lnTo>
                <a:close/>
              </a:path>
            </a:pathLst>
          </a:custGeom>
          <a:blipFill>
            <a:blip r:embed="rId9"/>
            <a:stretch>
              <a:fillRect/>
            </a:stretch>
          </a:blipFill>
        </p:spPr>
      </p:sp>
      <p:sp>
        <p:nvSpPr>
          <p:cNvPr id="13" name="Freeform 13"/>
          <p:cNvSpPr/>
          <p:nvPr/>
        </p:nvSpPr>
        <p:spPr>
          <a:xfrm rot="621542">
            <a:off x="3359499" y="7449003"/>
            <a:ext cx="2843098" cy="771190"/>
          </a:xfrm>
          <a:custGeom>
            <a:avLst/>
            <a:gdLst/>
            <a:ahLst/>
            <a:cxnLst/>
            <a:rect l="l" t="t" r="r" b="b"/>
            <a:pathLst>
              <a:path w="2843098" h="771190">
                <a:moveTo>
                  <a:pt x="0" y="0"/>
                </a:moveTo>
                <a:lnTo>
                  <a:pt x="2843097" y="0"/>
                </a:lnTo>
                <a:lnTo>
                  <a:pt x="2843097" y="771190"/>
                </a:lnTo>
                <a:lnTo>
                  <a:pt x="0" y="771190"/>
                </a:lnTo>
                <a:lnTo>
                  <a:pt x="0" y="0"/>
                </a:lnTo>
                <a:close/>
              </a:path>
            </a:pathLst>
          </a:custGeom>
          <a:blipFill>
            <a:blip r:embed="rId11"/>
            <a:stretch>
              <a:fillRect/>
            </a:stretch>
          </a:blipFill>
        </p:spPr>
      </p:sp>
      <p:sp>
        <p:nvSpPr>
          <p:cNvPr id="14" name="Freeform 14"/>
          <p:cNvSpPr/>
          <p:nvPr/>
        </p:nvSpPr>
        <p:spPr>
          <a:xfrm rot="357325">
            <a:off x="11649963" y="1594685"/>
            <a:ext cx="2843098" cy="771190"/>
          </a:xfrm>
          <a:custGeom>
            <a:avLst/>
            <a:gdLst/>
            <a:ahLst/>
            <a:cxnLst/>
            <a:rect l="l" t="t" r="r" b="b"/>
            <a:pathLst>
              <a:path w="2843098" h="771190">
                <a:moveTo>
                  <a:pt x="0" y="0"/>
                </a:moveTo>
                <a:lnTo>
                  <a:pt x="2843098" y="0"/>
                </a:lnTo>
                <a:lnTo>
                  <a:pt x="2843098" y="771190"/>
                </a:lnTo>
                <a:lnTo>
                  <a:pt x="0" y="771190"/>
                </a:lnTo>
                <a:lnTo>
                  <a:pt x="0" y="0"/>
                </a:lnTo>
                <a:close/>
              </a:path>
            </a:pathLst>
          </a:custGeom>
          <a:blipFill>
            <a:blip r:embed="rId11"/>
            <a:stretch>
              <a:fillRect/>
            </a:stretch>
          </a:blipFill>
        </p:spPr>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166928" flipV="1">
            <a:off x="585778" y="8909289"/>
            <a:ext cx="16230600" cy="5782151"/>
          </a:xfrm>
          <a:custGeom>
            <a:avLst/>
            <a:gdLst/>
            <a:ahLst/>
            <a:cxnLst/>
            <a:rect l="l" t="t" r="r" b="b"/>
            <a:pathLst>
              <a:path w="16230600" h="5782151">
                <a:moveTo>
                  <a:pt x="0" y="5782151"/>
                </a:moveTo>
                <a:lnTo>
                  <a:pt x="16230600" y="5782151"/>
                </a:lnTo>
                <a:lnTo>
                  <a:pt x="16230600" y="0"/>
                </a:lnTo>
                <a:lnTo>
                  <a:pt x="0" y="0"/>
                </a:lnTo>
                <a:lnTo>
                  <a:pt x="0" y="5782151"/>
                </a:lnTo>
                <a:close/>
              </a:path>
            </a:pathLst>
          </a:custGeom>
          <a:blipFill>
            <a:blip r:embed="rId3"/>
            <a:stretch>
              <a:fillRect/>
            </a:stretch>
          </a:blipFill>
        </p:spPr>
      </p:sp>
      <p:sp>
        <p:nvSpPr>
          <p:cNvPr id="4" name="Freeform 4"/>
          <p:cNvSpPr/>
          <p:nvPr/>
        </p:nvSpPr>
        <p:spPr>
          <a:xfrm flipH="1">
            <a:off x="-576999" y="4852641"/>
            <a:ext cx="7196277" cy="5963915"/>
          </a:xfrm>
          <a:custGeom>
            <a:avLst/>
            <a:gdLst/>
            <a:ahLst/>
            <a:cxnLst/>
            <a:rect l="l" t="t" r="r" b="b"/>
            <a:pathLst>
              <a:path w="7196277" h="5963915">
                <a:moveTo>
                  <a:pt x="7196277" y="0"/>
                </a:moveTo>
                <a:lnTo>
                  <a:pt x="0" y="0"/>
                </a:lnTo>
                <a:lnTo>
                  <a:pt x="0" y="5963915"/>
                </a:lnTo>
                <a:lnTo>
                  <a:pt x="7196277" y="5963915"/>
                </a:lnTo>
                <a:lnTo>
                  <a:pt x="7196277" y="0"/>
                </a:lnTo>
                <a:close/>
              </a:path>
            </a:pathLst>
          </a:custGeom>
          <a:blipFill>
            <a:blip r:embed="rId4"/>
            <a:stretch>
              <a:fillRect/>
            </a:stretch>
          </a:blipFill>
        </p:spPr>
      </p:sp>
      <p:sp>
        <p:nvSpPr>
          <p:cNvPr id="5" name="Freeform 5"/>
          <p:cNvSpPr/>
          <p:nvPr/>
        </p:nvSpPr>
        <p:spPr>
          <a:xfrm>
            <a:off x="-759812" y="7834598"/>
            <a:ext cx="3688550" cy="3688550"/>
          </a:xfrm>
          <a:custGeom>
            <a:avLst/>
            <a:gdLst/>
            <a:ahLst/>
            <a:cxnLst/>
            <a:rect l="l" t="t" r="r" b="b"/>
            <a:pathLst>
              <a:path w="3688550" h="3688550">
                <a:moveTo>
                  <a:pt x="0" y="0"/>
                </a:moveTo>
                <a:lnTo>
                  <a:pt x="3688550" y="0"/>
                </a:lnTo>
                <a:lnTo>
                  <a:pt x="3688550" y="3688551"/>
                </a:lnTo>
                <a:lnTo>
                  <a:pt x="0" y="3688551"/>
                </a:lnTo>
                <a:lnTo>
                  <a:pt x="0" y="0"/>
                </a:lnTo>
                <a:close/>
              </a:path>
            </a:pathLst>
          </a:custGeom>
          <a:blipFill>
            <a:blip r:embed="rId5"/>
            <a:stretch>
              <a:fillRect/>
            </a:stretch>
          </a:blipFill>
        </p:spPr>
      </p:sp>
      <p:sp>
        <p:nvSpPr>
          <p:cNvPr id="6" name="Freeform 6"/>
          <p:cNvSpPr/>
          <p:nvPr/>
        </p:nvSpPr>
        <p:spPr>
          <a:xfrm>
            <a:off x="1514415" y="2432740"/>
            <a:ext cx="15259170" cy="6686291"/>
          </a:xfrm>
          <a:custGeom>
            <a:avLst/>
            <a:gdLst/>
            <a:ahLst/>
            <a:cxnLst/>
            <a:rect l="l" t="t" r="r" b="b"/>
            <a:pathLst>
              <a:path w="15259170" h="6686291">
                <a:moveTo>
                  <a:pt x="0" y="0"/>
                </a:moveTo>
                <a:lnTo>
                  <a:pt x="15259170" y="0"/>
                </a:lnTo>
                <a:lnTo>
                  <a:pt x="15259170" y="6686291"/>
                </a:lnTo>
                <a:lnTo>
                  <a:pt x="0" y="66862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25634" flipV="1">
            <a:off x="2412374" y="-2349642"/>
            <a:ext cx="16230600" cy="5863304"/>
          </a:xfrm>
          <a:custGeom>
            <a:avLst/>
            <a:gdLst/>
            <a:ahLst/>
            <a:cxnLst/>
            <a:rect l="l" t="t" r="r" b="b"/>
            <a:pathLst>
              <a:path w="16230600" h="5863304">
                <a:moveTo>
                  <a:pt x="0" y="5863304"/>
                </a:moveTo>
                <a:lnTo>
                  <a:pt x="16230600" y="5863304"/>
                </a:lnTo>
                <a:lnTo>
                  <a:pt x="16230600" y="0"/>
                </a:lnTo>
                <a:lnTo>
                  <a:pt x="0" y="0"/>
                </a:lnTo>
                <a:lnTo>
                  <a:pt x="0" y="5863304"/>
                </a:lnTo>
                <a:close/>
              </a:path>
            </a:pathLst>
          </a:custGeom>
          <a:blipFill>
            <a:blip r:embed="rId8"/>
            <a:stretch>
              <a:fillRect/>
            </a:stretch>
          </a:blipFill>
        </p:spPr>
      </p:sp>
      <p:sp>
        <p:nvSpPr>
          <p:cNvPr id="8" name="Freeform 8"/>
          <p:cNvSpPr/>
          <p:nvPr/>
        </p:nvSpPr>
        <p:spPr>
          <a:xfrm rot="971330" flipV="1">
            <a:off x="-2990857" y="-1194616"/>
            <a:ext cx="8572167" cy="4950426"/>
          </a:xfrm>
          <a:custGeom>
            <a:avLst/>
            <a:gdLst/>
            <a:ahLst/>
            <a:cxnLst/>
            <a:rect l="l" t="t" r="r" b="b"/>
            <a:pathLst>
              <a:path w="8572167" h="4950426">
                <a:moveTo>
                  <a:pt x="0" y="4950427"/>
                </a:moveTo>
                <a:lnTo>
                  <a:pt x="8572167" y="4950427"/>
                </a:lnTo>
                <a:lnTo>
                  <a:pt x="8572167" y="0"/>
                </a:lnTo>
                <a:lnTo>
                  <a:pt x="0" y="0"/>
                </a:lnTo>
                <a:lnTo>
                  <a:pt x="0" y="4950427"/>
                </a:lnTo>
                <a:close/>
              </a:path>
            </a:pathLst>
          </a:custGeom>
          <a:blipFill>
            <a:blip r:embed="rId9"/>
            <a:stretch>
              <a:fillRect/>
            </a:stretch>
          </a:blipFill>
        </p:spPr>
      </p:sp>
      <p:sp>
        <p:nvSpPr>
          <p:cNvPr id="9" name="Freeform 9"/>
          <p:cNvSpPr/>
          <p:nvPr/>
        </p:nvSpPr>
        <p:spPr>
          <a:xfrm>
            <a:off x="0" y="0"/>
            <a:ext cx="18288000" cy="1577340"/>
          </a:xfrm>
          <a:custGeom>
            <a:avLst/>
            <a:gdLst/>
            <a:ahLst/>
            <a:cxnLst/>
            <a:rect l="l" t="t" r="r" b="b"/>
            <a:pathLst>
              <a:path w="18288000" h="1577340">
                <a:moveTo>
                  <a:pt x="0" y="0"/>
                </a:moveTo>
                <a:lnTo>
                  <a:pt x="18288000" y="0"/>
                </a:lnTo>
                <a:lnTo>
                  <a:pt x="18288000" y="1577340"/>
                </a:lnTo>
                <a:lnTo>
                  <a:pt x="0" y="1577340"/>
                </a:lnTo>
                <a:lnTo>
                  <a:pt x="0" y="0"/>
                </a:lnTo>
                <a:close/>
              </a:path>
            </a:pathLst>
          </a:custGeom>
          <a:blipFill>
            <a:blip r:embed="rId10"/>
            <a:stretch>
              <a:fillRect/>
            </a:stretch>
          </a:blipFill>
        </p:spPr>
      </p:sp>
      <p:sp>
        <p:nvSpPr>
          <p:cNvPr id="10" name="Freeform 10"/>
          <p:cNvSpPr/>
          <p:nvPr/>
        </p:nvSpPr>
        <p:spPr>
          <a:xfrm>
            <a:off x="15875626" y="-815575"/>
            <a:ext cx="3688550" cy="3688550"/>
          </a:xfrm>
          <a:custGeom>
            <a:avLst/>
            <a:gdLst/>
            <a:ahLst/>
            <a:cxnLst/>
            <a:rect l="l" t="t" r="r" b="b"/>
            <a:pathLst>
              <a:path w="3688550" h="3688550">
                <a:moveTo>
                  <a:pt x="0" y="0"/>
                </a:moveTo>
                <a:lnTo>
                  <a:pt x="3688551" y="0"/>
                </a:lnTo>
                <a:lnTo>
                  <a:pt x="3688551" y="3688550"/>
                </a:lnTo>
                <a:lnTo>
                  <a:pt x="0" y="3688550"/>
                </a:lnTo>
                <a:lnTo>
                  <a:pt x="0" y="0"/>
                </a:lnTo>
                <a:close/>
              </a:path>
            </a:pathLst>
          </a:custGeom>
          <a:blipFill>
            <a:blip r:embed="rId5"/>
            <a:stretch>
              <a:fillRect/>
            </a:stretch>
          </a:blipFill>
        </p:spPr>
      </p:sp>
      <p:sp>
        <p:nvSpPr>
          <p:cNvPr id="11" name="TextBox 11"/>
          <p:cNvSpPr txBox="1"/>
          <p:nvPr/>
        </p:nvSpPr>
        <p:spPr>
          <a:xfrm>
            <a:off x="2412374" y="3543300"/>
            <a:ext cx="13463252" cy="3886200"/>
          </a:xfrm>
          <a:prstGeom prst="rect">
            <a:avLst/>
          </a:prstGeom>
        </p:spPr>
        <p:txBody>
          <a:bodyPr lIns="0" tIns="0" rIns="0" bIns="0" rtlCol="0" anchor="t">
            <a:spAutoFit/>
          </a:bodyPr>
          <a:lstStyle/>
          <a:p>
            <a:pPr algn="ctr">
              <a:lnSpc>
                <a:spcPts val="14400"/>
              </a:lnSpc>
            </a:pPr>
            <a:r>
              <a:rPr lang="en-US" sz="18000" spc="-540">
                <a:solidFill>
                  <a:srgbClr val="6783B4"/>
                </a:solidFill>
                <a:latin typeface="Nefelibata Sans"/>
              </a:rPr>
              <a:t>Terima</a:t>
            </a:r>
          </a:p>
          <a:p>
            <a:pPr algn="ctr">
              <a:lnSpc>
                <a:spcPts val="14400"/>
              </a:lnSpc>
            </a:pPr>
            <a:r>
              <a:rPr lang="en-US" sz="18000" spc="-540">
                <a:solidFill>
                  <a:srgbClr val="6783B4"/>
                </a:solidFill>
                <a:latin typeface="Nefelibata Sans"/>
              </a:rPr>
              <a:t>Kasih</a:t>
            </a:r>
          </a:p>
        </p:txBody>
      </p:sp>
      <p:sp>
        <p:nvSpPr>
          <p:cNvPr id="12" name="Freeform 12"/>
          <p:cNvSpPr/>
          <p:nvPr/>
        </p:nvSpPr>
        <p:spPr>
          <a:xfrm rot="971330" flipH="1">
            <a:off x="12768406" y="6872716"/>
            <a:ext cx="8572167" cy="4950426"/>
          </a:xfrm>
          <a:custGeom>
            <a:avLst/>
            <a:gdLst/>
            <a:ahLst/>
            <a:cxnLst/>
            <a:rect l="l" t="t" r="r" b="b"/>
            <a:pathLst>
              <a:path w="8572167" h="4950426">
                <a:moveTo>
                  <a:pt x="8572167" y="0"/>
                </a:moveTo>
                <a:lnTo>
                  <a:pt x="0" y="0"/>
                </a:lnTo>
                <a:lnTo>
                  <a:pt x="0" y="4950426"/>
                </a:lnTo>
                <a:lnTo>
                  <a:pt x="8572167" y="4950426"/>
                </a:lnTo>
                <a:lnTo>
                  <a:pt x="8572167" y="0"/>
                </a:lnTo>
                <a:close/>
              </a:path>
            </a:pathLst>
          </a:custGeom>
          <a:blipFill>
            <a:blip r:embed="rId9"/>
            <a:stretch>
              <a:fillRect/>
            </a:stretch>
          </a:blipFill>
        </p:spPr>
      </p:sp>
      <p:sp>
        <p:nvSpPr>
          <p:cNvPr id="13" name="Freeform 13"/>
          <p:cNvSpPr/>
          <p:nvPr/>
        </p:nvSpPr>
        <p:spPr>
          <a:xfrm rot="621542">
            <a:off x="3359499" y="7449003"/>
            <a:ext cx="2843098" cy="771190"/>
          </a:xfrm>
          <a:custGeom>
            <a:avLst/>
            <a:gdLst/>
            <a:ahLst/>
            <a:cxnLst/>
            <a:rect l="l" t="t" r="r" b="b"/>
            <a:pathLst>
              <a:path w="2843098" h="771190">
                <a:moveTo>
                  <a:pt x="0" y="0"/>
                </a:moveTo>
                <a:lnTo>
                  <a:pt x="2843097" y="0"/>
                </a:lnTo>
                <a:lnTo>
                  <a:pt x="2843097" y="771190"/>
                </a:lnTo>
                <a:lnTo>
                  <a:pt x="0" y="771190"/>
                </a:lnTo>
                <a:lnTo>
                  <a:pt x="0" y="0"/>
                </a:lnTo>
                <a:close/>
              </a:path>
            </a:pathLst>
          </a:custGeom>
          <a:blipFill>
            <a:blip r:embed="rId11"/>
            <a:stretch>
              <a:fillRect/>
            </a:stretch>
          </a:blipFill>
        </p:spPr>
      </p:sp>
      <p:sp>
        <p:nvSpPr>
          <p:cNvPr id="14" name="Freeform 14"/>
          <p:cNvSpPr/>
          <p:nvPr/>
        </p:nvSpPr>
        <p:spPr>
          <a:xfrm rot="357325">
            <a:off x="11649963" y="1594685"/>
            <a:ext cx="2843098" cy="771190"/>
          </a:xfrm>
          <a:custGeom>
            <a:avLst/>
            <a:gdLst/>
            <a:ahLst/>
            <a:cxnLst/>
            <a:rect l="l" t="t" r="r" b="b"/>
            <a:pathLst>
              <a:path w="2843098" h="771190">
                <a:moveTo>
                  <a:pt x="0" y="0"/>
                </a:moveTo>
                <a:lnTo>
                  <a:pt x="2843098" y="0"/>
                </a:lnTo>
                <a:lnTo>
                  <a:pt x="2843098" y="771190"/>
                </a:lnTo>
                <a:lnTo>
                  <a:pt x="0" y="771190"/>
                </a:lnTo>
                <a:lnTo>
                  <a:pt x="0" y="0"/>
                </a:lnTo>
                <a:close/>
              </a:path>
            </a:pathLst>
          </a:custGeom>
          <a:blipFill>
            <a:blip r:embed="rId11"/>
            <a:stretch>
              <a:fillRect/>
            </a:stretch>
          </a:blipFill>
        </p:spPr>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560</Words>
  <Application>Microsoft Office PowerPoint</Application>
  <PresentationFormat>Custom</PresentationFormat>
  <Paragraphs>42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Nefelibata Sans</vt:lpstr>
      <vt:lpstr>Arial</vt:lpstr>
      <vt:lpstr>Lexend Deca</vt:lpstr>
      <vt:lpstr>Open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Coklat Kolase Estetik Presentasi Tugas Kelompok</dc:title>
  <cp:lastModifiedBy>a416mao_04@outlook.com</cp:lastModifiedBy>
  <cp:revision>1</cp:revision>
  <dcterms:created xsi:type="dcterms:W3CDTF">2006-08-16T00:00:00Z</dcterms:created>
  <dcterms:modified xsi:type="dcterms:W3CDTF">2024-03-25T05:06:11Z</dcterms:modified>
  <dc:identifier>DAGAhXc-bqE</dc:identifier>
</cp:coreProperties>
</file>